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0" r:id="rId3"/>
    <p:sldId id="289" r:id="rId4"/>
    <p:sldId id="271" r:id="rId5"/>
    <p:sldId id="282" r:id="rId6"/>
    <p:sldId id="267" r:id="rId7"/>
    <p:sldId id="294" r:id="rId8"/>
    <p:sldId id="288" r:id="rId9"/>
    <p:sldId id="279" r:id="rId10"/>
    <p:sldId id="260" r:id="rId11"/>
    <p:sldId id="281" r:id="rId12"/>
    <p:sldId id="259" r:id="rId13"/>
    <p:sldId id="293" r:id="rId14"/>
    <p:sldId id="290" r:id="rId15"/>
    <p:sldId id="291" r:id="rId16"/>
    <p:sldId id="268" r:id="rId17"/>
    <p:sldId id="292" r:id="rId1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67196-74A3-4D10-B3A0-4A3BA7FA3FA6}" type="datetimeFigureOut">
              <a:rPr lang="hu-HU" smtClean="0"/>
              <a:t>2026.03.11.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B8F90-C4CE-4317-9068-94C41A255B1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3520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67196-74A3-4D10-B3A0-4A3BA7FA3FA6}" type="datetimeFigureOut">
              <a:rPr lang="hu-HU" smtClean="0"/>
              <a:t>2026.03.11.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B8F90-C4CE-4317-9068-94C41A255B1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8174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67196-74A3-4D10-B3A0-4A3BA7FA3FA6}" type="datetimeFigureOut">
              <a:rPr lang="hu-HU" smtClean="0"/>
              <a:t>2026.03.11.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B8F90-C4CE-4317-9068-94C41A255B1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7471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67196-74A3-4D10-B3A0-4A3BA7FA3FA6}" type="datetimeFigureOut">
              <a:rPr lang="hu-HU" smtClean="0"/>
              <a:t>2026.03.11.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B8F90-C4CE-4317-9068-94C41A255B1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4471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67196-74A3-4D10-B3A0-4A3BA7FA3FA6}" type="datetimeFigureOut">
              <a:rPr lang="hu-HU" smtClean="0"/>
              <a:t>2026.03.11.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B8F90-C4CE-4317-9068-94C41A255B1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59206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67196-74A3-4D10-B3A0-4A3BA7FA3FA6}" type="datetimeFigureOut">
              <a:rPr lang="hu-HU" smtClean="0"/>
              <a:t>2026.03.11.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B8F90-C4CE-4317-9068-94C41A255B1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0074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67196-74A3-4D10-B3A0-4A3BA7FA3FA6}" type="datetimeFigureOut">
              <a:rPr lang="hu-HU" smtClean="0"/>
              <a:t>2026.03.11.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B8F90-C4CE-4317-9068-94C41A255B1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7873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67196-74A3-4D10-B3A0-4A3BA7FA3FA6}" type="datetimeFigureOut">
              <a:rPr lang="hu-HU" smtClean="0"/>
              <a:t>2026.03.11.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B8F90-C4CE-4317-9068-94C41A255B1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2176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67196-74A3-4D10-B3A0-4A3BA7FA3FA6}" type="datetimeFigureOut">
              <a:rPr lang="hu-HU" smtClean="0"/>
              <a:t>2026.03.11.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B8F90-C4CE-4317-9068-94C41A255B1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7238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67196-74A3-4D10-B3A0-4A3BA7FA3FA6}" type="datetimeFigureOut">
              <a:rPr lang="hu-HU" smtClean="0"/>
              <a:t>2026.03.11.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B8F90-C4CE-4317-9068-94C41A255B1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1864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67196-74A3-4D10-B3A0-4A3BA7FA3FA6}" type="datetimeFigureOut">
              <a:rPr lang="hu-HU" smtClean="0"/>
              <a:t>2026.03.11.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B8F90-C4CE-4317-9068-94C41A255B1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7359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67196-74A3-4D10-B3A0-4A3BA7FA3FA6}" type="datetimeFigureOut">
              <a:rPr lang="hu-HU" smtClean="0"/>
              <a:t>2026.03.11.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B8F90-C4CE-4317-9068-94C41A255B1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5020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193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77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13" y="179732"/>
            <a:ext cx="11542643" cy="649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45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23" y="327803"/>
            <a:ext cx="11093526" cy="624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69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74" y="262558"/>
            <a:ext cx="11251096" cy="632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67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11" y="382247"/>
            <a:ext cx="10779604" cy="6070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460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="" xmlns:a16="http://schemas.microsoft.com/office/drawing/2014/main" id="{B89740AB-C8F4-A5D4-4C1B-3E3827B567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9" y="490054"/>
            <a:ext cx="11891853" cy="555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220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73" y="214805"/>
            <a:ext cx="9196360" cy="6507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7782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="" xmlns:a16="http://schemas.microsoft.com/office/drawing/2014/main" id="{88BA9719-A655-8A2B-14FC-EA1CD26705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42" y="296215"/>
            <a:ext cx="9521560" cy="632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5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="" xmlns:a16="http://schemas.microsoft.com/office/drawing/2014/main" id="{2D8A33B9-2408-CC9E-3B5E-C427BCCF2E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42009" y="230165"/>
            <a:ext cx="4480775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600" dirty="0"/>
              <a:t>Köszönöm a figyelmet!</a:t>
            </a:r>
          </a:p>
        </p:txBody>
      </p:sp>
      <p:pic>
        <p:nvPicPr>
          <p:cNvPr id="1026" name="Picture 2" descr="F:\BARÁT JÓZSEF-előadások-előadásokhoz anyagok\Előadás 2026.03.11\Kép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664" y="879762"/>
            <a:ext cx="8305040" cy="568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991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00" y="111372"/>
            <a:ext cx="4097583" cy="299910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3713" y="3427901"/>
            <a:ext cx="4269903" cy="331002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473" y="3333397"/>
            <a:ext cx="3433349" cy="340452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9140" y="185974"/>
            <a:ext cx="5685183" cy="301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65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6C70245A-E9B4-B1F1-4016-DE07FC188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Különbségek és azonosságok – avagy mit csinál másképp az Élő Tisza?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="" xmlns:a16="http://schemas.microsoft.com/office/drawing/2014/main" id="{6224F11F-3212-4D09-5B7E-0ABFF9DC6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graphicFrame>
        <p:nvGraphicFramePr>
          <p:cNvPr id="4" name="Táblázat 3">
            <a:extLst>
              <a:ext uri="{FF2B5EF4-FFF2-40B4-BE49-F238E27FC236}">
                <a16:creationId xmlns="" xmlns:a16="http://schemas.microsoft.com/office/drawing/2014/main" id="{7B092CD3-93BA-1DE9-90A7-D2F972157A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8258094"/>
              </p:ext>
            </p:extLst>
          </p:nvPr>
        </p:nvGraphicFramePr>
        <p:xfrm>
          <a:off x="534838" y="1733910"/>
          <a:ext cx="11050436" cy="46191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52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52521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22694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Klasszikus vagy globális zöldség-gyümölcs</a:t>
                      </a:r>
                      <a:r>
                        <a:rPr lang="hu-HU" baseline="0" dirty="0"/>
                        <a:t> piac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Élő Tisza tájtermék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400" dirty="0"/>
                        <a:t>Személytelen, a termelői identitás jelentéktelensége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/>
                        <a:t>Személyes, gazda-identitás (szerető gondoskodás)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400" dirty="0"/>
                        <a:t>Termesztés körülményeiről felületes információ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/>
                        <a:t>Termesztés körülményinek pontos ismerete (vegyszerhasználat, </a:t>
                      </a:r>
                      <a:r>
                        <a:rPr lang="hu-HU" sz="1400" dirty="0" err="1"/>
                        <a:t>glifozát-kérdés</a:t>
                      </a:r>
                      <a:r>
                        <a:rPr lang="hu-HU" sz="14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5542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400" dirty="0"/>
                        <a:t>Adott termék tulajdonságairól</a:t>
                      </a:r>
                      <a:r>
                        <a:rPr lang="hu-HU" sz="1400" baseline="0" dirty="0"/>
                        <a:t> felületes információk, t</a:t>
                      </a:r>
                      <a:r>
                        <a:rPr lang="hu-HU" sz="1400" dirty="0"/>
                        <a:t>ermék pozicionálása ár és küllem alapján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400" dirty="0"/>
                        <a:t>Termék felhasználhatósági területeinek pontos ismerete (pl. burgonya)</a:t>
                      </a:r>
                    </a:p>
                    <a:p>
                      <a:endParaRPr lang="hu-H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400" dirty="0"/>
                        <a:t>Kereskedői, forgalmazói identitás, mentalitás</a:t>
                      </a:r>
                    </a:p>
                    <a:p>
                      <a:r>
                        <a:rPr lang="hu-HU" sz="1400" dirty="0"/>
                        <a:t>(„mennyit engedsz a feléből”), szaktudás hiánya, nagyáruházak</a:t>
                      </a:r>
                      <a:r>
                        <a:rPr lang="hu-HU" sz="1400" baseline="0" dirty="0"/>
                        <a:t> torzító hatása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/>
                        <a:t>Fair-trade,</a:t>
                      </a:r>
                      <a:r>
                        <a:rPr lang="hu-HU" sz="1400" baseline="0" dirty="0"/>
                        <a:t> méltányos kereskedelem, magas szintű áruismeret</a:t>
                      </a:r>
                      <a:endParaRPr lang="hu-H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400" dirty="0"/>
                        <a:t>Szezonálisan független, globális</a:t>
                      </a:r>
                    </a:p>
                    <a:p>
                      <a:r>
                        <a:rPr lang="hu-HU" sz="1400" dirty="0"/>
                        <a:t>Előnyök – hátrányok</a:t>
                      </a:r>
                    </a:p>
                    <a:p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/>
                        <a:t>Szezonális, lokális</a:t>
                      </a:r>
                    </a:p>
                    <a:p>
                      <a:r>
                        <a:rPr lang="hu-HU" sz="1400" dirty="0"/>
                        <a:t>Egészséges a testnek, egészséges a környezetnek, friss, megbízható, nyomon követhető, beépíthető az étrendbe, étlapra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400" dirty="0"/>
                        <a:t>Funkció: a mennyiségi igények kielégítése, profittermelés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/>
                        <a:t>Többségében maguk a termékek is funkcionálisak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400" dirty="0"/>
                        <a:t>Negatív hatások a vidék</a:t>
                      </a:r>
                      <a:r>
                        <a:rPr lang="hu-HU" sz="1400" baseline="0" dirty="0"/>
                        <a:t> társadalmi életére</a:t>
                      </a:r>
                      <a:endParaRPr lang="hu-H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/>
                        <a:t>A vidéki</a:t>
                      </a:r>
                      <a:r>
                        <a:rPr lang="hu-HU" sz="1400" baseline="0" dirty="0"/>
                        <a:t> társadalom jövedelemtermelő képességének javítása, fenntartása</a:t>
                      </a:r>
                      <a:endParaRPr lang="hu-H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2151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83B3862E-E8F8-46A3-BA8D-FB85ACEDE4A0}"/>
              </a:ext>
            </a:extLst>
          </p:cNvPr>
          <p:cNvSpPr txBox="1"/>
          <p:nvPr/>
        </p:nvSpPr>
        <p:spPr>
          <a:xfrm>
            <a:off x="681135" y="429409"/>
            <a:ext cx="111034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dirty="0"/>
              <a:t>Minden egyes adásvétel egy szövetség a fogyasztó és termelő között, a vidék és a város között, a vásárló a pénzével a magyar vidékre szavaz.</a:t>
            </a:r>
          </a:p>
        </p:txBody>
      </p:sp>
      <p:pic>
        <p:nvPicPr>
          <p:cNvPr id="8" name="Kép 7">
            <a:extLst>
              <a:ext uri="{FF2B5EF4-FFF2-40B4-BE49-F238E27FC236}">
                <a16:creationId xmlns="" xmlns:a16="http://schemas.microsoft.com/office/drawing/2014/main" id="{E0A23B14-16A8-3874-004E-8F22A6564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469" y="1728787"/>
            <a:ext cx="6092469" cy="481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55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="" xmlns:a16="http://schemas.microsoft.com/office/drawing/2014/main" id="{72FA229B-7D37-F278-F97E-C1A49237D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533400"/>
            <a:ext cx="101854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76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="" xmlns:a16="http://schemas.microsoft.com/office/drawing/2014/main" id="{2633C31C-B5B4-C570-E7B5-533FED7465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225" y="0"/>
            <a:ext cx="48475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70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326" y="188683"/>
            <a:ext cx="8596136" cy="6444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7652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="" xmlns:a16="http://schemas.microsoft.com/office/drawing/2014/main" id="{BB6EB0AF-F7E2-10AD-66AE-9B4CE40EAB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590" y="0"/>
            <a:ext cx="4848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84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93" y="396816"/>
            <a:ext cx="11846509" cy="553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231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183</Words>
  <Application>Microsoft Office PowerPoint</Application>
  <PresentationFormat>Egyéni</PresentationFormat>
  <Paragraphs>22</Paragraphs>
  <Slides>17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18" baseType="lpstr">
      <vt:lpstr>Office-téma</vt:lpstr>
      <vt:lpstr>PowerPoint bemutató</vt:lpstr>
      <vt:lpstr>PowerPoint bemutató</vt:lpstr>
      <vt:lpstr>Különbségek és azonosságok – avagy mit csinál másképp az Élő Tisza?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Köszönöm a figyelmet!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NAGYKÖRŰ</dc:title>
  <dc:creator>Microsoft-fiók</dc:creator>
  <cp:lastModifiedBy>User</cp:lastModifiedBy>
  <cp:revision>49</cp:revision>
  <dcterms:created xsi:type="dcterms:W3CDTF">2024-09-11T18:04:56Z</dcterms:created>
  <dcterms:modified xsi:type="dcterms:W3CDTF">2026-03-11T20:16:36Z</dcterms:modified>
</cp:coreProperties>
</file>