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1" r:id="rId2"/>
    <p:sldMasterId id="2147483684" r:id="rId3"/>
    <p:sldMasterId id="2147483693" r:id="rId4"/>
  </p:sldMasterIdLst>
  <p:notesMasterIdLst>
    <p:notesMasterId r:id="rId21"/>
  </p:notesMasterIdLst>
  <p:sldIdLst>
    <p:sldId id="256" r:id="rId5"/>
    <p:sldId id="277" r:id="rId6"/>
    <p:sldId id="263" r:id="rId7"/>
    <p:sldId id="265" r:id="rId8"/>
    <p:sldId id="264" r:id="rId9"/>
    <p:sldId id="270" r:id="rId10"/>
    <p:sldId id="278" r:id="rId11"/>
    <p:sldId id="287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</p:sldIdLst>
  <p:sldSz cx="12192000" cy="6858000"/>
  <p:notesSz cx="6858000" cy="9144000"/>
  <p:embeddedFontLst>
    <p:embeddedFont>
      <p:font typeface="Arial Black" panose="020B0A04020102020204" pitchFamily="34" charset="0"/>
      <p:regular r:id="rId22"/>
      <p:bold r:id="rId23"/>
    </p:embeddedFont>
    <p:embeddedFont>
      <p:font typeface="Bebas Neue" panose="020B0606020202050201" pitchFamily="34" charset="-18"/>
      <p:regular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Open Sans Light" panose="020B0306030504020204" pitchFamily="34" charset="0"/>
      <p:regular r:id="rId29"/>
      <p:italic r:id="rId30"/>
    </p:embeddedFont>
    <p:embeddedFont>
      <p:font typeface="Palatino Linotype" panose="02040502050505030304" pitchFamily="18" charset="0"/>
      <p:regular r:id="rId31"/>
      <p:bold r:id="rId32"/>
      <p:italic r:id="rId33"/>
      <p:boldItalic r:id="rId34"/>
    </p:embeddedFont>
    <p:embeddedFont>
      <p:font typeface="Play" panose="020B0604020202020204" charset="0"/>
      <p:regular r:id="rId35"/>
      <p:bold r:id="rId36"/>
    </p:embeddedFont>
    <p:embeddedFont>
      <p:font typeface="Questrial" pitchFamily="2" charset="-18"/>
      <p:regular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gXMpJDE3tYosefyqbL+s+/Bzf3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52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15" name="Google Shape;6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10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/>
              <a:t>Az új stratégia azt a változást hozta, hogy a szolgáltatásokat – amely eddig főként a Széchenyi Kártya Programra és néhány időszakos szolgáltatásra (pl. kedvezményes beszerzések) terjedt ki – komplex vállalkozásfejlesztési rendszerbe foglaljuk.</a:t>
            </a:r>
            <a:endParaRPr/>
          </a:p>
        </p:txBody>
      </p:sp>
      <p:sp>
        <p:nvSpPr>
          <p:cNvPr id="706" name="Google Shape;706;p10:notes"/>
          <p:cNvSpPr txBox="1">
            <a:spLocks noGrp="1"/>
          </p:cNvSpPr>
          <p:nvPr>
            <p:ph type="sldNum" idx="12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hu-H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5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797" name="Google Shape;7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-end_v02">
  <p:cSld name="START-end_v0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/>
          <p:nvPr/>
        </p:nvSpPr>
        <p:spPr>
          <a:xfrm>
            <a:off x="-30411" y="0"/>
            <a:ext cx="12222411" cy="6856941"/>
          </a:xfrm>
          <a:custGeom>
            <a:avLst/>
            <a:gdLst/>
            <a:ahLst/>
            <a:cxnLst/>
            <a:rect l="l" t="t" r="r" b="b"/>
            <a:pathLst>
              <a:path w="32614003" h="10287000" extrusionOk="0">
                <a:moveTo>
                  <a:pt x="0" y="0"/>
                </a:moveTo>
                <a:lnTo>
                  <a:pt x="32614002" y="0"/>
                </a:lnTo>
                <a:lnTo>
                  <a:pt x="326140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15000"/>
            </a:blip>
            <a:stretch>
              <a:fillRect l="-11968" r="-659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1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3"/>
          <p:cNvSpPr/>
          <p:nvPr/>
        </p:nvSpPr>
        <p:spPr>
          <a:xfrm>
            <a:off x="-30411" y="0"/>
            <a:ext cx="12222411" cy="6856941"/>
          </a:xfrm>
          <a:custGeom>
            <a:avLst/>
            <a:gdLst/>
            <a:ahLst/>
            <a:cxnLst/>
            <a:rect l="l" t="t" r="r" b="b"/>
            <a:pathLst>
              <a:path w="32614003" h="10287000" extrusionOk="0">
                <a:moveTo>
                  <a:pt x="0" y="0"/>
                </a:moveTo>
                <a:lnTo>
                  <a:pt x="32614002" y="0"/>
                </a:lnTo>
                <a:lnTo>
                  <a:pt x="326140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5737" r="-621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1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6">
            <a:extLst>
              <a:ext uri="{FF2B5EF4-FFF2-40B4-BE49-F238E27FC236}">
                <a16:creationId xmlns:a16="http://schemas.microsoft.com/office/drawing/2014/main" id="{557029C6-9913-5455-30B9-CE4818B76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545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6">
            <a:extLst>
              <a:ext uri="{FF2B5EF4-FFF2-40B4-BE49-F238E27FC236}">
                <a16:creationId xmlns:a16="http://schemas.microsoft.com/office/drawing/2014/main" id="{2E5AF168-8519-2CA4-7C24-A8A7A34FA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581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1">
  <p:cSld name="2.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8"/>
          <p:cNvPicPr preferRelativeResize="0"/>
          <p:nvPr/>
        </p:nvPicPr>
        <p:blipFill rotWithShape="1">
          <a:blip r:embed="rId2">
            <a:alphaModFix/>
          </a:blip>
          <a:srcRect l="61889" t="7780"/>
          <a:stretch/>
        </p:blipFill>
        <p:spPr>
          <a:xfrm rot="10800000">
            <a:off x="7124220" y="-30823"/>
            <a:ext cx="5067780" cy="63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8"/>
          <p:cNvSpPr/>
          <p:nvPr/>
        </p:nvSpPr>
        <p:spPr>
          <a:xfrm>
            <a:off x="331538" y="6328824"/>
            <a:ext cx="1462539" cy="405245"/>
          </a:xfrm>
          <a:custGeom>
            <a:avLst/>
            <a:gdLst/>
            <a:ahLst/>
            <a:cxnLst/>
            <a:rect l="l" t="t" r="r" b="b"/>
            <a:pathLst>
              <a:path w="2783063" h="771140" extrusionOk="0">
                <a:moveTo>
                  <a:pt x="0" y="0"/>
                </a:moveTo>
                <a:lnTo>
                  <a:pt x="2783063" y="0"/>
                </a:lnTo>
                <a:lnTo>
                  <a:pt x="2783063" y="771140"/>
                </a:lnTo>
                <a:lnTo>
                  <a:pt x="0" y="771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8"/>
          <p:cNvSpPr/>
          <p:nvPr/>
        </p:nvSpPr>
        <p:spPr>
          <a:xfrm flipH="1">
            <a:off x="8679113" y="6300502"/>
            <a:ext cx="3537854" cy="564855"/>
          </a:xfrm>
          <a:custGeom>
            <a:avLst/>
            <a:gdLst/>
            <a:ahLst/>
            <a:cxnLst/>
            <a:rect l="l" t="t" r="r" b="b"/>
            <a:pathLst>
              <a:path w="5831940" h="1178588" extrusionOk="0">
                <a:moveTo>
                  <a:pt x="13458" y="0"/>
                </a:moveTo>
                <a:lnTo>
                  <a:pt x="5380528" y="14149"/>
                </a:lnTo>
                <a:lnTo>
                  <a:pt x="5831940" y="1178588"/>
                </a:lnTo>
                <a:lnTo>
                  <a:pt x="0" y="1178588"/>
                </a:lnTo>
                <a:cubicBezTo>
                  <a:pt x="-1" y="780047"/>
                  <a:pt x="13459" y="398541"/>
                  <a:pt x="13458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1"/>
              </a:gs>
            </a:gsLst>
            <a:lin ang="117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-02">
  <p:cSld name="st-02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0" descr="A white line on a black background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-01">
  <p:cSld name="st-0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51"/>
          <p:cNvSpPr/>
          <p:nvPr/>
        </p:nvSpPr>
        <p:spPr>
          <a:xfrm>
            <a:off x="402931" y="6319488"/>
            <a:ext cx="1462893" cy="405281"/>
          </a:xfrm>
          <a:custGeom>
            <a:avLst/>
            <a:gdLst/>
            <a:ahLst/>
            <a:cxnLst/>
            <a:rect l="l" t="t" r="r" b="b"/>
            <a:pathLst>
              <a:path w="2194340" h="608015" extrusionOk="0">
                <a:moveTo>
                  <a:pt x="0" y="0"/>
                </a:moveTo>
                <a:lnTo>
                  <a:pt x="2194340" y="0"/>
                </a:lnTo>
                <a:lnTo>
                  <a:pt x="2194340" y="608015"/>
                </a:lnTo>
                <a:lnTo>
                  <a:pt x="0" y="608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1"/>
          <p:cNvSpPr/>
          <p:nvPr/>
        </p:nvSpPr>
        <p:spPr>
          <a:xfrm>
            <a:off x="-1" y="0"/>
            <a:ext cx="12192000" cy="61354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Kép képaláírással">
  <p:cSld name="1_Kép képaláírással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4"/>
          <p:cNvSpPr>
            <a:spLocks noGrp="1"/>
          </p:cNvSpPr>
          <p:nvPr>
            <p:ph type="pic" idx="2"/>
          </p:nvPr>
        </p:nvSpPr>
        <p:spPr>
          <a:xfrm>
            <a:off x="6375678" y="1052967"/>
            <a:ext cx="5816322" cy="4668122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24"/>
          <p:cNvSpPr>
            <a:spLocks noGrp="1"/>
          </p:cNvSpPr>
          <p:nvPr>
            <p:ph type="pic" idx="3"/>
          </p:nvPr>
        </p:nvSpPr>
        <p:spPr>
          <a:xfrm>
            <a:off x="0" y="1052967"/>
            <a:ext cx="6008914" cy="466812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-03">
  <p:cSld name="st-0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2" descr="A white line on a black background&#10;&#10;AI-generated content may be incorrect.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2"/>
          <p:cNvSpPr/>
          <p:nvPr/>
        </p:nvSpPr>
        <p:spPr>
          <a:xfrm>
            <a:off x="0" y="0"/>
            <a:ext cx="12192000" cy="61354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2"/>
          <p:cNvPicPr preferRelativeResize="0"/>
          <p:nvPr/>
        </p:nvPicPr>
        <p:blipFill rotWithShape="1">
          <a:blip r:embed="rId3">
            <a:alphaModFix amt="2000"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52"/>
          <p:cNvSpPr/>
          <p:nvPr/>
        </p:nvSpPr>
        <p:spPr>
          <a:xfrm>
            <a:off x="390231" y="6319488"/>
            <a:ext cx="1462893" cy="405281"/>
          </a:xfrm>
          <a:custGeom>
            <a:avLst/>
            <a:gdLst/>
            <a:ahLst/>
            <a:cxnLst/>
            <a:rect l="l" t="t" r="r" b="b"/>
            <a:pathLst>
              <a:path w="2194340" h="608015" extrusionOk="0">
                <a:moveTo>
                  <a:pt x="0" y="0"/>
                </a:moveTo>
                <a:lnTo>
                  <a:pt x="2194340" y="0"/>
                </a:lnTo>
                <a:lnTo>
                  <a:pt x="2194340" y="608015"/>
                </a:lnTo>
                <a:lnTo>
                  <a:pt x="0" y="608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-04">
  <p:cSld name="st-04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3" descr="A white line on a black background&#10;&#10;AI-generated content may be incorrect.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3"/>
          <p:cNvSpPr/>
          <p:nvPr/>
        </p:nvSpPr>
        <p:spPr>
          <a:xfrm>
            <a:off x="491831" y="6319488"/>
            <a:ext cx="1462893" cy="405281"/>
          </a:xfrm>
          <a:custGeom>
            <a:avLst/>
            <a:gdLst/>
            <a:ahLst/>
            <a:cxnLst/>
            <a:rect l="l" t="t" r="r" b="b"/>
            <a:pathLst>
              <a:path w="2194340" h="608015" extrusionOk="0">
                <a:moveTo>
                  <a:pt x="0" y="0"/>
                </a:moveTo>
                <a:lnTo>
                  <a:pt x="2194340" y="0"/>
                </a:lnTo>
                <a:lnTo>
                  <a:pt x="2194340" y="608015"/>
                </a:lnTo>
                <a:lnTo>
                  <a:pt x="0" y="608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-02">
  <p:cSld name="1_st-02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4" descr="A white line on a black background&#10;&#10;AI-generated content may be incorrect.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5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41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54" descr="A white line on a black background&#10;&#10;AI-generated content may be incorrect."/>
          <p:cNvPicPr preferRelativeResize="0"/>
          <p:nvPr/>
        </p:nvPicPr>
        <p:blipFill rotWithShape="1">
          <a:blip r:embed="rId3">
            <a:alphaModFix amt="5000"/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-05">
  <p:cSld name="st-05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5"/>
          <p:cNvSpPr/>
          <p:nvPr/>
        </p:nvSpPr>
        <p:spPr>
          <a:xfrm>
            <a:off x="-17711" y="0"/>
            <a:ext cx="12222411" cy="6856941"/>
          </a:xfrm>
          <a:custGeom>
            <a:avLst/>
            <a:gdLst/>
            <a:ahLst/>
            <a:cxnLst/>
            <a:rect l="l" t="t" r="r" b="b"/>
            <a:pathLst>
              <a:path w="32614003" h="10287000" extrusionOk="0">
                <a:moveTo>
                  <a:pt x="0" y="0"/>
                </a:moveTo>
                <a:lnTo>
                  <a:pt x="32614002" y="0"/>
                </a:lnTo>
                <a:lnTo>
                  <a:pt x="326140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55"/>
          <p:cNvSpPr/>
          <p:nvPr/>
        </p:nvSpPr>
        <p:spPr>
          <a:xfrm>
            <a:off x="491831" y="6319488"/>
            <a:ext cx="1462893" cy="405281"/>
          </a:xfrm>
          <a:custGeom>
            <a:avLst/>
            <a:gdLst/>
            <a:ahLst/>
            <a:cxnLst/>
            <a:rect l="l" t="t" r="r" b="b"/>
            <a:pathLst>
              <a:path w="2194340" h="608015" extrusionOk="0">
                <a:moveTo>
                  <a:pt x="0" y="0"/>
                </a:moveTo>
                <a:lnTo>
                  <a:pt x="2194340" y="0"/>
                </a:lnTo>
                <a:lnTo>
                  <a:pt x="2194340" y="608015"/>
                </a:lnTo>
                <a:lnTo>
                  <a:pt x="0" y="608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-06">
  <p:cSld name="st-06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6"/>
          <p:cNvSpPr/>
          <p:nvPr/>
        </p:nvSpPr>
        <p:spPr>
          <a:xfrm>
            <a:off x="-30411" y="0"/>
            <a:ext cx="12222411" cy="6856941"/>
          </a:xfrm>
          <a:custGeom>
            <a:avLst/>
            <a:gdLst/>
            <a:ahLst/>
            <a:cxnLst/>
            <a:rect l="l" t="t" r="r" b="b"/>
            <a:pathLst>
              <a:path w="32614003" h="10287000" extrusionOk="0">
                <a:moveTo>
                  <a:pt x="0" y="0"/>
                </a:moveTo>
                <a:lnTo>
                  <a:pt x="32614002" y="0"/>
                </a:lnTo>
                <a:lnTo>
                  <a:pt x="326140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56"/>
          <p:cNvSpPr/>
          <p:nvPr/>
        </p:nvSpPr>
        <p:spPr>
          <a:xfrm>
            <a:off x="10878887" y="259610"/>
            <a:ext cx="1066667" cy="599371"/>
          </a:xfrm>
          <a:custGeom>
            <a:avLst/>
            <a:gdLst/>
            <a:ahLst/>
            <a:cxnLst/>
            <a:rect l="l" t="t" r="r" b="b"/>
            <a:pathLst>
              <a:path w="1600001" h="899195" extrusionOk="0">
                <a:moveTo>
                  <a:pt x="0" y="0"/>
                </a:moveTo>
                <a:lnTo>
                  <a:pt x="1600001" y="0"/>
                </a:lnTo>
                <a:lnTo>
                  <a:pt x="1600001" y="899196"/>
                </a:lnTo>
                <a:lnTo>
                  <a:pt x="0" y="899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-06">
  <p:cSld name="1_st-06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7"/>
          <p:cNvSpPr/>
          <p:nvPr/>
        </p:nvSpPr>
        <p:spPr>
          <a:xfrm>
            <a:off x="-30411" y="0"/>
            <a:ext cx="12222411" cy="6856941"/>
          </a:xfrm>
          <a:custGeom>
            <a:avLst/>
            <a:gdLst/>
            <a:ahLst/>
            <a:cxnLst/>
            <a:rect l="l" t="t" r="r" b="b"/>
            <a:pathLst>
              <a:path w="32614003" h="10287000" extrusionOk="0">
                <a:moveTo>
                  <a:pt x="0" y="0"/>
                </a:moveTo>
                <a:lnTo>
                  <a:pt x="32614002" y="0"/>
                </a:lnTo>
                <a:lnTo>
                  <a:pt x="326140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24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57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146" y="323100"/>
            <a:ext cx="1066949" cy="599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Kép képaláírással">
  <p:cSld name="2_Kép képaláírással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25400" cap="flat" cmpd="sng">
            <a:solidFill>
              <a:srgbClr val="A40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2"/>
          <p:cNvSpPr>
            <a:spLocks noGrp="1"/>
          </p:cNvSpPr>
          <p:nvPr>
            <p:ph type="pic" idx="2"/>
          </p:nvPr>
        </p:nvSpPr>
        <p:spPr>
          <a:xfrm>
            <a:off x="6375678" y="1052967"/>
            <a:ext cx="5816322" cy="4668122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32"/>
          <p:cNvSpPr>
            <a:spLocks noGrp="1"/>
          </p:cNvSpPr>
          <p:nvPr>
            <p:ph type="pic" idx="3"/>
          </p:nvPr>
        </p:nvSpPr>
        <p:spPr>
          <a:xfrm>
            <a:off x="0" y="1052967"/>
            <a:ext cx="6008914" cy="466812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-03">
  <p:cSld name="ch-03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8"/>
          <p:cNvSpPr/>
          <p:nvPr/>
        </p:nvSpPr>
        <p:spPr>
          <a:xfrm>
            <a:off x="0" y="0"/>
            <a:ext cx="6873765" cy="6872704"/>
          </a:xfrm>
          <a:prstGeom prst="rtTriangle">
            <a:avLst/>
          </a:prstGeom>
          <a:solidFill>
            <a:srgbClr val="0041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8"/>
          <p:cNvSpPr/>
          <p:nvPr/>
        </p:nvSpPr>
        <p:spPr>
          <a:xfrm>
            <a:off x="4881954" y="6319488"/>
            <a:ext cx="1462893" cy="405281"/>
          </a:xfrm>
          <a:custGeom>
            <a:avLst/>
            <a:gdLst/>
            <a:ahLst/>
            <a:cxnLst/>
            <a:rect l="l" t="t" r="r" b="b"/>
            <a:pathLst>
              <a:path w="2194340" h="608015" extrusionOk="0">
                <a:moveTo>
                  <a:pt x="0" y="0"/>
                </a:moveTo>
                <a:lnTo>
                  <a:pt x="2194340" y="0"/>
                </a:lnTo>
                <a:lnTo>
                  <a:pt x="2194340" y="608015"/>
                </a:lnTo>
                <a:lnTo>
                  <a:pt x="0" y="608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>
  <p:cSld name="Címdia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9"/>
          <p:cNvSpPr txBox="1">
            <a:spLocks noGrp="1"/>
          </p:cNvSpPr>
          <p:nvPr>
            <p:ph type="ctrTitle"/>
          </p:nvPr>
        </p:nvSpPr>
        <p:spPr>
          <a:xfrm>
            <a:off x="2230653" y="930947"/>
            <a:ext cx="3865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2" name="Google Shape;312;p59"/>
          <p:cNvSpPr txBox="1">
            <a:spLocks noGrp="1"/>
          </p:cNvSpPr>
          <p:nvPr>
            <p:ph type="body" idx="1"/>
          </p:nvPr>
        </p:nvSpPr>
        <p:spPr>
          <a:xfrm>
            <a:off x="2230653" y="3482362"/>
            <a:ext cx="3865200" cy="12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13" name="Google Shape;313;p59"/>
          <p:cNvSpPr txBox="1">
            <a:spLocks noGrp="1"/>
          </p:cNvSpPr>
          <p:nvPr>
            <p:ph type="body" idx="2"/>
          </p:nvPr>
        </p:nvSpPr>
        <p:spPr>
          <a:xfrm>
            <a:off x="2230653" y="5162304"/>
            <a:ext cx="4016400" cy="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14" name="Google Shape;314;p59"/>
          <p:cNvSpPr txBox="1">
            <a:spLocks noGrp="1"/>
          </p:cNvSpPr>
          <p:nvPr>
            <p:ph type="body" idx="3"/>
          </p:nvPr>
        </p:nvSpPr>
        <p:spPr>
          <a:xfrm>
            <a:off x="2230652" y="5459858"/>
            <a:ext cx="4016400" cy="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15" name="Google Shape;315;p59"/>
          <p:cNvSpPr>
            <a:spLocks noGrp="1"/>
          </p:cNvSpPr>
          <p:nvPr>
            <p:ph type="pic" idx="4"/>
          </p:nvPr>
        </p:nvSpPr>
        <p:spPr>
          <a:xfrm>
            <a:off x="6797420" y="-91"/>
            <a:ext cx="5394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16" name="Google Shape;316;p59"/>
          <p:cNvSpPr txBox="1">
            <a:spLocks noGrp="1"/>
          </p:cNvSpPr>
          <p:nvPr>
            <p:ph type="body" idx="5"/>
          </p:nvPr>
        </p:nvSpPr>
        <p:spPr>
          <a:xfrm>
            <a:off x="2230652" y="6024515"/>
            <a:ext cx="4016400" cy="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>
  <p:cSld name="1_Címdia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0"/>
          <p:cNvSpPr/>
          <p:nvPr/>
        </p:nvSpPr>
        <p:spPr>
          <a:xfrm>
            <a:off x="2402310" y="2564791"/>
            <a:ext cx="2739600" cy="94200"/>
          </a:xfrm>
          <a:prstGeom prst="rect">
            <a:avLst/>
          </a:prstGeom>
          <a:solidFill>
            <a:srgbClr val="0078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19" name="Google Shape;319;p60"/>
          <p:cNvSpPr txBox="1">
            <a:spLocks noGrp="1"/>
          </p:cNvSpPr>
          <p:nvPr>
            <p:ph type="ctrTitle"/>
          </p:nvPr>
        </p:nvSpPr>
        <p:spPr>
          <a:xfrm>
            <a:off x="2230653" y="930947"/>
            <a:ext cx="3865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0" name="Google Shape;320;p60"/>
          <p:cNvSpPr txBox="1">
            <a:spLocks noGrp="1"/>
          </p:cNvSpPr>
          <p:nvPr>
            <p:ph type="body" idx="1"/>
          </p:nvPr>
        </p:nvSpPr>
        <p:spPr>
          <a:xfrm>
            <a:off x="2230653" y="3482362"/>
            <a:ext cx="3865200" cy="12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21" name="Google Shape;321;p60"/>
          <p:cNvSpPr txBox="1">
            <a:spLocks noGrp="1"/>
          </p:cNvSpPr>
          <p:nvPr>
            <p:ph type="body" idx="2"/>
          </p:nvPr>
        </p:nvSpPr>
        <p:spPr>
          <a:xfrm>
            <a:off x="2230653" y="5162304"/>
            <a:ext cx="4016400" cy="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22" name="Google Shape;322;p60"/>
          <p:cNvSpPr txBox="1">
            <a:spLocks noGrp="1"/>
          </p:cNvSpPr>
          <p:nvPr>
            <p:ph type="body" idx="3"/>
          </p:nvPr>
        </p:nvSpPr>
        <p:spPr>
          <a:xfrm>
            <a:off x="2230652" y="5459858"/>
            <a:ext cx="4016400" cy="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23" name="Google Shape;323;p60"/>
          <p:cNvSpPr>
            <a:spLocks noGrp="1"/>
          </p:cNvSpPr>
          <p:nvPr>
            <p:ph type="pic" idx="4"/>
          </p:nvPr>
        </p:nvSpPr>
        <p:spPr>
          <a:xfrm>
            <a:off x="6797420" y="-91"/>
            <a:ext cx="53946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324" name="Google Shape;324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1581" y="563772"/>
            <a:ext cx="1989310" cy="60897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0"/>
          <p:cNvSpPr txBox="1">
            <a:spLocks noGrp="1"/>
          </p:cNvSpPr>
          <p:nvPr>
            <p:ph type="body" idx="5"/>
          </p:nvPr>
        </p:nvSpPr>
        <p:spPr>
          <a:xfrm>
            <a:off x="2230652" y="6024515"/>
            <a:ext cx="4016400" cy="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">
  <p:cSld name="blu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 tartalomrész">
  <p:cSld name="1_2 tartalomrész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1"/>
          <p:cNvSpPr/>
          <p:nvPr/>
        </p:nvSpPr>
        <p:spPr>
          <a:xfrm>
            <a:off x="1417073" y="1211812"/>
            <a:ext cx="2071500" cy="95700"/>
          </a:xfrm>
          <a:prstGeom prst="rect">
            <a:avLst/>
          </a:prstGeom>
          <a:solidFill>
            <a:srgbClr val="E300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8" name="Google Shape;328;p61"/>
          <p:cNvSpPr txBox="1">
            <a:spLocks noGrp="1"/>
          </p:cNvSpPr>
          <p:nvPr>
            <p:ph type="ctrTitle"/>
          </p:nvPr>
        </p:nvSpPr>
        <p:spPr>
          <a:xfrm>
            <a:off x="1272220" y="1211812"/>
            <a:ext cx="46962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9" name="Google Shape;329;p61"/>
          <p:cNvSpPr/>
          <p:nvPr/>
        </p:nvSpPr>
        <p:spPr>
          <a:xfrm>
            <a:off x="6298216" y="1290338"/>
            <a:ext cx="4220400" cy="4468800"/>
          </a:xfrm>
          <a:prstGeom prst="rect">
            <a:avLst/>
          </a:prstGeom>
          <a:solidFill>
            <a:srgbClr val="168B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0" name="Google Shape;330;p61"/>
          <p:cNvSpPr>
            <a:spLocks noGrp="1"/>
          </p:cNvSpPr>
          <p:nvPr>
            <p:ph type="pic" idx="2"/>
          </p:nvPr>
        </p:nvSpPr>
        <p:spPr>
          <a:xfrm>
            <a:off x="6184267" y="1152882"/>
            <a:ext cx="4220400" cy="449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331" name="Google Shape;331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94584" y="6101254"/>
            <a:ext cx="1162675" cy="34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3654" y="6101254"/>
            <a:ext cx="1240383" cy="379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>
  <p:cSld name="Cím és tartalom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2"/>
          <p:cNvSpPr txBox="1">
            <a:spLocks noGrp="1"/>
          </p:cNvSpPr>
          <p:nvPr>
            <p:ph type="body" idx="1"/>
          </p:nvPr>
        </p:nvSpPr>
        <p:spPr>
          <a:xfrm>
            <a:off x="1698628" y="2523778"/>
            <a:ext cx="41796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▐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Char char="▐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35" name="Google Shape;335;p62"/>
          <p:cNvSpPr/>
          <p:nvPr/>
        </p:nvSpPr>
        <p:spPr>
          <a:xfrm>
            <a:off x="1379627" y="1365855"/>
            <a:ext cx="1784700" cy="93000"/>
          </a:xfrm>
          <a:prstGeom prst="rect">
            <a:avLst/>
          </a:prstGeom>
          <a:solidFill>
            <a:srgbClr val="E300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6" name="Google Shape;336;p62"/>
          <p:cNvSpPr/>
          <p:nvPr/>
        </p:nvSpPr>
        <p:spPr>
          <a:xfrm>
            <a:off x="1379628" y="1870431"/>
            <a:ext cx="3174300" cy="93000"/>
          </a:xfrm>
          <a:prstGeom prst="rect">
            <a:avLst/>
          </a:prstGeom>
          <a:solidFill>
            <a:srgbClr val="E300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7" name="Google Shape;337;p62"/>
          <p:cNvSpPr/>
          <p:nvPr/>
        </p:nvSpPr>
        <p:spPr>
          <a:xfrm>
            <a:off x="1580379" y="2607205"/>
            <a:ext cx="73500" cy="218100"/>
          </a:xfrm>
          <a:prstGeom prst="rect">
            <a:avLst/>
          </a:prstGeom>
          <a:solidFill>
            <a:srgbClr val="168B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8" name="Google Shape;338;p62"/>
          <p:cNvSpPr txBox="1">
            <a:spLocks noGrp="1"/>
          </p:cNvSpPr>
          <p:nvPr>
            <p:ph type="ctrTitle"/>
          </p:nvPr>
        </p:nvSpPr>
        <p:spPr>
          <a:xfrm>
            <a:off x="1231631" y="603230"/>
            <a:ext cx="3865200" cy="14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9" name="Google Shape;339;p62"/>
          <p:cNvSpPr txBox="1">
            <a:spLocks noGrp="1"/>
          </p:cNvSpPr>
          <p:nvPr>
            <p:ph type="body" idx="2"/>
          </p:nvPr>
        </p:nvSpPr>
        <p:spPr>
          <a:xfrm>
            <a:off x="1698627" y="2992149"/>
            <a:ext cx="41796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▐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Char char="▐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40" name="Google Shape;340;p62"/>
          <p:cNvSpPr txBox="1">
            <a:spLocks noGrp="1"/>
          </p:cNvSpPr>
          <p:nvPr>
            <p:ph type="body" idx="3"/>
          </p:nvPr>
        </p:nvSpPr>
        <p:spPr>
          <a:xfrm>
            <a:off x="1698628" y="4125431"/>
            <a:ext cx="41796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▐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Char char="▐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41" name="Google Shape;341;p62"/>
          <p:cNvSpPr/>
          <p:nvPr/>
        </p:nvSpPr>
        <p:spPr>
          <a:xfrm>
            <a:off x="1580379" y="4208858"/>
            <a:ext cx="73500" cy="218100"/>
          </a:xfrm>
          <a:prstGeom prst="rect">
            <a:avLst/>
          </a:prstGeom>
          <a:solidFill>
            <a:srgbClr val="168B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42" name="Google Shape;342;p62"/>
          <p:cNvSpPr txBox="1">
            <a:spLocks noGrp="1"/>
          </p:cNvSpPr>
          <p:nvPr>
            <p:ph type="body" idx="4"/>
          </p:nvPr>
        </p:nvSpPr>
        <p:spPr>
          <a:xfrm>
            <a:off x="1698627" y="4593802"/>
            <a:ext cx="4179600" cy="13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▐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Char char="▐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pic>
        <p:nvPicPr>
          <p:cNvPr id="343" name="Google Shape;343;p62"/>
          <p:cNvPicPr preferRelativeResize="0"/>
          <p:nvPr/>
        </p:nvPicPr>
        <p:blipFill rotWithShape="1">
          <a:blip r:embed="rId2">
            <a:alphaModFix/>
          </a:blip>
          <a:srcRect l="15233" r="7627"/>
          <a:stretch/>
        </p:blipFill>
        <p:spPr>
          <a:xfrm rot="5400000">
            <a:off x="4675050" y="3714883"/>
            <a:ext cx="28800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62"/>
          <p:cNvSpPr txBox="1">
            <a:spLocks noGrp="1"/>
          </p:cNvSpPr>
          <p:nvPr>
            <p:ph type="body" idx="5"/>
          </p:nvPr>
        </p:nvSpPr>
        <p:spPr>
          <a:xfrm>
            <a:off x="6470061" y="2523778"/>
            <a:ext cx="41796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▐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Char char="▐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45" name="Google Shape;345;p62"/>
          <p:cNvSpPr/>
          <p:nvPr/>
        </p:nvSpPr>
        <p:spPr>
          <a:xfrm>
            <a:off x="6351812" y="2607205"/>
            <a:ext cx="73500" cy="218100"/>
          </a:xfrm>
          <a:prstGeom prst="rect">
            <a:avLst/>
          </a:prstGeom>
          <a:solidFill>
            <a:srgbClr val="168B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46" name="Google Shape;346;p62"/>
          <p:cNvSpPr txBox="1">
            <a:spLocks noGrp="1"/>
          </p:cNvSpPr>
          <p:nvPr>
            <p:ph type="body" idx="6"/>
          </p:nvPr>
        </p:nvSpPr>
        <p:spPr>
          <a:xfrm>
            <a:off x="6470060" y="2992149"/>
            <a:ext cx="41796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▐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Char char="▐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47" name="Google Shape;347;p62"/>
          <p:cNvSpPr txBox="1">
            <a:spLocks noGrp="1"/>
          </p:cNvSpPr>
          <p:nvPr>
            <p:ph type="body" idx="7"/>
          </p:nvPr>
        </p:nvSpPr>
        <p:spPr>
          <a:xfrm>
            <a:off x="6470061" y="4125431"/>
            <a:ext cx="41796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▐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Char char="▐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48" name="Google Shape;348;p62"/>
          <p:cNvSpPr/>
          <p:nvPr/>
        </p:nvSpPr>
        <p:spPr>
          <a:xfrm>
            <a:off x="6351812" y="4208858"/>
            <a:ext cx="73500" cy="218100"/>
          </a:xfrm>
          <a:prstGeom prst="rect">
            <a:avLst/>
          </a:prstGeom>
          <a:solidFill>
            <a:srgbClr val="168B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49" name="Google Shape;349;p62"/>
          <p:cNvSpPr txBox="1">
            <a:spLocks noGrp="1"/>
          </p:cNvSpPr>
          <p:nvPr>
            <p:ph type="body" idx="8"/>
          </p:nvPr>
        </p:nvSpPr>
        <p:spPr>
          <a:xfrm>
            <a:off x="6470060" y="4593802"/>
            <a:ext cx="4179600" cy="13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▐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Char char="▐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pic>
        <p:nvPicPr>
          <p:cNvPr id="350" name="Google Shape;350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4584" y="6101254"/>
            <a:ext cx="1162675" cy="34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23654" y="6101254"/>
            <a:ext cx="1240383" cy="379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>
  <p:cSld name="2 tartalomrész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3"/>
          <p:cNvSpPr txBox="1">
            <a:spLocks noGrp="1"/>
          </p:cNvSpPr>
          <p:nvPr>
            <p:ph type="body" idx="1"/>
          </p:nvPr>
        </p:nvSpPr>
        <p:spPr>
          <a:xfrm>
            <a:off x="1262280" y="1825625"/>
            <a:ext cx="4757400" cy="4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54" name="Google Shape;354;p6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55" name="Google Shape;355;p63"/>
          <p:cNvSpPr/>
          <p:nvPr/>
        </p:nvSpPr>
        <p:spPr>
          <a:xfrm>
            <a:off x="1410278" y="1233713"/>
            <a:ext cx="5026800" cy="95700"/>
          </a:xfrm>
          <a:prstGeom prst="rect">
            <a:avLst/>
          </a:prstGeom>
          <a:solidFill>
            <a:srgbClr val="E300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56" name="Google Shape;356;p63"/>
          <p:cNvSpPr txBox="1">
            <a:spLocks noGrp="1"/>
          </p:cNvSpPr>
          <p:nvPr>
            <p:ph type="ctrTitle"/>
          </p:nvPr>
        </p:nvSpPr>
        <p:spPr>
          <a:xfrm>
            <a:off x="1262281" y="744703"/>
            <a:ext cx="72228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57" name="Google Shape;357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94584" y="6101254"/>
            <a:ext cx="1162675" cy="34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3654" y="6101254"/>
            <a:ext cx="1240383" cy="379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2 tartalomrész">
  <p:cSld name="2_2 tartalomrész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4"/>
          <p:cNvSpPr/>
          <p:nvPr/>
        </p:nvSpPr>
        <p:spPr>
          <a:xfrm>
            <a:off x="5954077" y="2310320"/>
            <a:ext cx="317277" cy="249269"/>
          </a:xfrm>
          <a:custGeom>
            <a:avLst/>
            <a:gdLst/>
            <a:ahLst/>
            <a:cxnLst/>
            <a:rect l="l" t="t" r="r" b="b"/>
            <a:pathLst>
              <a:path w="317277" h="249269" extrusionOk="0">
                <a:moveTo>
                  <a:pt x="316746" y="248404"/>
                </a:moveTo>
                <a:lnTo>
                  <a:pt x="316746" y="119721"/>
                </a:lnTo>
                <a:lnTo>
                  <a:pt x="257215" y="119721"/>
                </a:lnTo>
                <a:lnTo>
                  <a:pt x="257215" y="93337"/>
                </a:lnTo>
                <a:cubicBezTo>
                  <a:pt x="257215" y="76001"/>
                  <a:pt x="273026" y="66191"/>
                  <a:pt x="295315" y="66191"/>
                </a:cubicBezTo>
                <a:lnTo>
                  <a:pt x="316460" y="66191"/>
                </a:lnTo>
                <a:lnTo>
                  <a:pt x="316460" y="-484"/>
                </a:lnTo>
                <a:lnTo>
                  <a:pt x="260739" y="-484"/>
                </a:lnTo>
                <a:cubicBezTo>
                  <a:pt x="217781" y="-484"/>
                  <a:pt x="185397" y="38663"/>
                  <a:pt x="185397" y="86860"/>
                </a:cubicBezTo>
                <a:lnTo>
                  <a:pt x="185397" y="248785"/>
                </a:lnTo>
                <a:close/>
                <a:moveTo>
                  <a:pt x="130723" y="248404"/>
                </a:moveTo>
                <a:lnTo>
                  <a:pt x="130723" y="119721"/>
                </a:lnTo>
                <a:lnTo>
                  <a:pt x="71287" y="119721"/>
                </a:lnTo>
                <a:lnTo>
                  <a:pt x="71287" y="93337"/>
                </a:lnTo>
                <a:cubicBezTo>
                  <a:pt x="71287" y="76001"/>
                  <a:pt x="87099" y="66191"/>
                  <a:pt x="109387" y="66191"/>
                </a:cubicBezTo>
                <a:lnTo>
                  <a:pt x="130437" y="66191"/>
                </a:lnTo>
                <a:lnTo>
                  <a:pt x="130437" y="-484"/>
                </a:lnTo>
                <a:lnTo>
                  <a:pt x="74716" y="-484"/>
                </a:lnTo>
                <a:cubicBezTo>
                  <a:pt x="31854" y="-484"/>
                  <a:pt x="-531" y="38663"/>
                  <a:pt x="-531" y="86860"/>
                </a:cubicBezTo>
                <a:lnTo>
                  <a:pt x="-531" y="248785"/>
                </a:lnTo>
                <a:close/>
              </a:path>
            </a:pathLst>
          </a:custGeom>
          <a:solidFill>
            <a:srgbClr val="2A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61" name="Google Shape;361;p64"/>
          <p:cNvSpPr/>
          <p:nvPr/>
        </p:nvSpPr>
        <p:spPr>
          <a:xfrm>
            <a:off x="8252883" y="2857400"/>
            <a:ext cx="317467" cy="249269"/>
          </a:xfrm>
          <a:custGeom>
            <a:avLst/>
            <a:gdLst/>
            <a:ahLst/>
            <a:cxnLst/>
            <a:rect l="l" t="t" r="r" b="b"/>
            <a:pathLst>
              <a:path w="317467" h="249269" extrusionOk="0">
                <a:moveTo>
                  <a:pt x="316875" y="248333"/>
                </a:moveTo>
                <a:lnTo>
                  <a:pt x="316875" y="119555"/>
                </a:lnTo>
                <a:lnTo>
                  <a:pt x="257344" y="119555"/>
                </a:lnTo>
                <a:lnTo>
                  <a:pt x="257344" y="93266"/>
                </a:lnTo>
                <a:cubicBezTo>
                  <a:pt x="257344" y="75931"/>
                  <a:pt x="273156" y="66120"/>
                  <a:pt x="295444" y="66120"/>
                </a:cubicBezTo>
                <a:lnTo>
                  <a:pt x="316590" y="66120"/>
                </a:lnTo>
                <a:lnTo>
                  <a:pt x="316590" y="-555"/>
                </a:lnTo>
                <a:lnTo>
                  <a:pt x="260868" y="-555"/>
                </a:lnTo>
                <a:cubicBezTo>
                  <a:pt x="217911" y="-555"/>
                  <a:pt x="185526" y="38592"/>
                  <a:pt x="185526" y="86789"/>
                </a:cubicBezTo>
                <a:lnTo>
                  <a:pt x="185526" y="248714"/>
                </a:lnTo>
                <a:close/>
                <a:moveTo>
                  <a:pt x="130852" y="248333"/>
                </a:moveTo>
                <a:lnTo>
                  <a:pt x="130852" y="119555"/>
                </a:lnTo>
                <a:lnTo>
                  <a:pt x="71226" y="119555"/>
                </a:lnTo>
                <a:lnTo>
                  <a:pt x="71226" y="93266"/>
                </a:lnTo>
                <a:cubicBezTo>
                  <a:pt x="71226" y="75931"/>
                  <a:pt x="87037" y="66120"/>
                  <a:pt x="109326" y="66120"/>
                </a:cubicBezTo>
                <a:lnTo>
                  <a:pt x="130376" y="66120"/>
                </a:lnTo>
                <a:lnTo>
                  <a:pt x="130376" y="-555"/>
                </a:lnTo>
                <a:lnTo>
                  <a:pt x="74655" y="-555"/>
                </a:lnTo>
                <a:cubicBezTo>
                  <a:pt x="31792" y="-555"/>
                  <a:pt x="-593" y="38592"/>
                  <a:pt x="-593" y="86789"/>
                </a:cubicBezTo>
                <a:lnTo>
                  <a:pt x="-593" y="248714"/>
                </a:lnTo>
                <a:close/>
              </a:path>
            </a:pathLst>
          </a:custGeom>
          <a:solidFill>
            <a:srgbClr val="2A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62" name="Google Shape;362;p64"/>
          <p:cNvSpPr/>
          <p:nvPr/>
        </p:nvSpPr>
        <p:spPr>
          <a:xfrm>
            <a:off x="5970406" y="4021036"/>
            <a:ext cx="317277" cy="249269"/>
          </a:xfrm>
          <a:custGeom>
            <a:avLst/>
            <a:gdLst/>
            <a:ahLst/>
            <a:cxnLst/>
            <a:rect l="l" t="t" r="r" b="b"/>
            <a:pathLst>
              <a:path w="317277" h="249269" extrusionOk="0">
                <a:moveTo>
                  <a:pt x="316746" y="248404"/>
                </a:moveTo>
                <a:lnTo>
                  <a:pt x="316746" y="119721"/>
                </a:lnTo>
                <a:lnTo>
                  <a:pt x="257215" y="119721"/>
                </a:lnTo>
                <a:lnTo>
                  <a:pt x="257215" y="93337"/>
                </a:lnTo>
                <a:cubicBezTo>
                  <a:pt x="257215" y="76001"/>
                  <a:pt x="273026" y="66191"/>
                  <a:pt x="295315" y="66191"/>
                </a:cubicBezTo>
                <a:lnTo>
                  <a:pt x="316460" y="66191"/>
                </a:lnTo>
                <a:lnTo>
                  <a:pt x="316460" y="-484"/>
                </a:lnTo>
                <a:lnTo>
                  <a:pt x="260739" y="-484"/>
                </a:lnTo>
                <a:cubicBezTo>
                  <a:pt x="217781" y="-484"/>
                  <a:pt x="185397" y="38663"/>
                  <a:pt x="185397" y="86860"/>
                </a:cubicBezTo>
                <a:lnTo>
                  <a:pt x="185397" y="248785"/>
                </a:lnTo>
                <a:close/>
                <a:moveTo>
                  <a:pt x="130723" y="248404"/>
                </a:moveTo>
                <a:lnTo>
                  <a:pt x="130723" y="119721"/>
                </a:lnTo>
                <a:lnTo>
                  <a:pt x="71287" y="119721"/>
                </a:lnTo>
                <a:lnTo>
                  <a:pt x="71287" y="93337"/>
                </a:lnTo>
                <a:cubicBezTo>
                  <a:pt x="71287" y="76001"/>
                  <a:pt x="87099" y="66191"/>
                  <a:pt x="109387" y="66191"/>
                </a:cubicBezTo>
                <a:lnTo>
                  <a:pt x="130437" y="66191"/>
                </a:lnTo>
                <a:lnTo>
                  <a:pt x="130437" y="-484"/>
                </a:lnTo>
                <a:lnTo>
                  <a:pt x="74716" y="-484"/>
                </a:lnTo>
                <a:cubicBezTo>
                  <a:pt x="31854" y="-484"/>
                  <a:pt x="-531" y="38663"/>
                  <a:pt x="-531" y="86860"/>
                </a:cubicBezTo>
                <a:lnTo>
                  <a:pt x="-531" y="248785"/>
                </a:lnTo>
                <a:close/>
              </a:path>
            </a:pathLst>
          </a:custGeom>
          <a:solidFill>
            <a:srgbClr val="2A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63" name="Google Shape;363;p64"/>
          <p:cNvSpPr/>
          <p:nvPr/>
        </p:nvSpPr>
        <p:spPr>
          <a:xfrm>
            <a:off x="8269212" y="4568116"/>
            <a:ext cx="317467" cy="249269"/>
          </a:xfrm>
          <a:custGeom>
            <a:avLst/>
            <a:gdLst/>
            <a:ahLst/>
            <a:cxnLst/>
            <a:rect l="l" t="t" r="r" b="b"/>
            <a:pathLst>
              <a:path w="317467" h="249269" extrusionOk="0">
                <a:moveTo>
                  <a:pt x="316875" y="248333"/>
                </a:moveTo>
                <a:lnTo>
                  <a:pt x="316875" y="119555"/>
                </a:lnTo>
                <a:lnTo>
                  <a:pt x="257344" y="119555"/>
                </a:lnTo>
                <a:lnTo>
                  <a:pt x="257344" y="93266"/>
                </a:lnTo>
                <a:cubicBezTo>
                  <a:pt x="257344" y="75931"/>
                  <a:pt x="273156" y="66120"/>
                  <a:pt x="295444" y="66120"/>
                </a:cubicBezTo>
                <a:lnTo>
                  <a:pt x="316590" y="66120"/>
                </a:lnTo>
                <a:lnTo>
                  <a:pt x="316590" y="-555"/>
                </a:lnTo>
                <a:lnTo>
                  <a:pt x="260868" y="-555"/>
                </a:lnTo>
                <a:cubicBezTo>
                  <a:pt x="217911" y="-555"/>
                  <a:pt x="185526" y="38592"/>
                  <a:pt x="185526" y="86789"/>
                </a:cubicBezTo>
                <a:lnTo>
                  <a:pt x="185526" y="248714"/>
                </a:lnTo>
                <a:close/>
                <a:moveTo>
                  <a:pt x="130852" y="248333"/>
                </a:moveTo>
                <a:lnTo>
                  <a:pt x="130852" y="119555"/>
                </a:lnTo>
                <a:lnTo>
                  <a:pt x="71226" y="119555"/>
                </a:lnTo>
                <a:lnTo>
                  <a:pt x="71226" y="93266"/>
                </a:lnTo>
                <a:cubicBezTo>
                  <a:pt x="71226" y="75931"/>
                  <a:pt x="87037" y="66120"/>
                  <a:pt x="109326" y="66120"/>
                </a:cubicBezTo>
                <a:lnTo>
                  <a:pt x="130376" y="66120"/>
                </a:lnTo>
                <a:lnTo>
                  <a:pt x="130376" y="-555"/>
                </a:lnTo>
                <a:lnTo>
                  <a:pt x="74655" y="-555"/>
                </a:lnTo>
                <a:cubicBezTo>
                  <a:pt x="31792" y="-555"/>
                  <a:pt x="-593" y="38592"/>
                  <a:pt x="-593" y="86789"/>
                </a:cubicBezTo>
                <a:lnTo>
                  <a:pt x="-593" y="248714"/>
                </a:lnTo>
                <a:close/>
              </a:path>
            </a:pathLst>
          </a:custGeom>
          <a:solidFill>
            <a:srgbClr val="2A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64" name="Google Shape;364;p64"/>
          <p:cNvSpPr txBox="1">
            <a:spLocks noGrp="1"/>
          </p:cNvSpPr>
          <p:nvPr>
            <p:ph type="body" idx="1"/>
          </p:nvPr>
        </p:nvSpPr>
        <p:spPr>
          <a:xfrm>
            <a:off x="1798969" y="2443843"/>
            <a:ext cx="32820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65" name="Google Shape;365;p64"/>
          <p:cNvSpPr/>
          <p:nvPr/>
        </p:nvSpPr>
        <p:spPr>
          <a:xfrm>
            <a:off x="1410278" y="1233713"/>
            <a:ext cx="5026800" cy="95700"/>
          </a:xfrm>
          <a:prstGeom prst="rect">
            <a:avLst/>
          </a:prstGeom>
          <a:solidFill>
            <a:srgbClr val="E300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66" name="Google Shape;366;p64"/>
          <p:cNvSpPr txBox="1">
            <a:spLocks noGrp="1"/>
          </p:cNvSpPr>
          <p:nvPr>
            <p:ph type="ctrTitle"/>
          </p:nvPr>
        </p:nvSpPr>
        <p:spPr>
          <a:xfrm>
            <a:off x="1262281" y="744703"/>
            <a:ext cx="72228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67" name="Google Shape;367;p64"/>
          <p:cNvPicPr preferRelativeResize="0"/>
          <p:nvPr/>
        </p:nvPicPr>
        <p:blipFill rotWithShape="1">
          <a:blip r:embed="rId2">
            <a:alphaModFix/>
          </a:blip>
          <a:srcRect l="15233" r="7627"/>
          <a:stretch/>
        </p:blipFill>
        <p:spPr>
          <a:xfrm rot="5400000">
            <a:off x="4186629" y="3714883"/>
            <a:ext cx="28800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64"/>
          <p:cNvSpPr txBox="1">
            <a:spLocks noGrp="1"/>
          </p:cNvSpPr>
          <p:nvPr>
            <p:ph type="body" idx="2"/>
          </p:nvPr>
        </p:nvSpPr>
        <p:spPr>
          <a:xfrm>
            <a:off x="1798968" y="4152900"/>
            <a:ext cx="32820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69" name="Google Shape;369;p64"/>
          <p:cNvSpPr txBox="1">
            <a:spLocks noGrp="1"/>
          </p:cNvSpPr>
          <p:nvPr>
            <p:ph type="body" idx="3"/>
          </p:nvPr>
        </p:nvSpPr>
        <p:spPr>
          <a:xfrm>
            <a:off x="6096001" y="2443843"/>
            <a:ext cx="32820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70" name="Google Shape;370;p64"/>
          <p:cNvSpPr txBox="1">
            <a:spLocks noGrp="1"/>
          </p:cNvSpPr>
          <p:nvPr>
            <p:ph type="body" idx="4"/>
          </p:nvPr>
        </p:nvSpPr>
        <p:spPr>
          <a:xfrm>
            <a:off x="6096000" y="4152900"/>
            <a:ext cx="32820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71" name="Google Shape;371;p64"/>
          <p:cNvSpPr/>
          <p:nvPr/>
        </p:nvSpPr>
        <p:spPr>
          <a:xfrm>
            <a:off x="1640329" y="2319208"/>
            <a:ext cx="317277" cy="249269"/>
          </a:xfrm>
          <a:custGeom>
            <a:avLst/>
            <a:gdLst/>
            <a:ahLst/>
            <a:cxnLst/>
            <a:rect l="l" t="t" r="r" b="b"/>
            <a:pathLst>
              <a:path w="317277" h="249269" extrusionOk="0">
                <a:moveTo>
                  <a:pt x="316746" y="248404"/>
                </a:moveTo>
                <a:lnTo>
                  <a:pt x="316746" y="119721"/>
                </a:lnTo>
                <a:lnTo>
                  <a:pt x="257215" y="119721"/>
                </a:lnTo>
                <a:lnTo>
                  <a:pt x="257215" y="93337"/>
                </a:lnTo>
                <a:cubicBezTo>
                  <a:pt x="257215" y="76001"/>
                  <a:pt x="273026" y="66191"/>
                  <a:pt x="295315" y="66191"/>
                </a:cubicBezTo>
                <a:lnTo>
                  <a:pt x="316460" y="66191"/>
                </a:lnTo>
                <a:lnTo>
                  <a:pt x="316460" y="-484"/>
                </a:lnTo>
                <a:lnTo>
                  <a:pt x="260739" y="-484"/>
                </a:lnTo>
                <a:cubicBezTo>
                  <a:pt x="217781" y="-484"/>
                  <a:pt x="185397" y="38663"/>
                  <a:pt x="185397" y="86860"/>
                </a:cubicBezTo>
                <a:lnTo>
                  <a:pt x="185397" y="248785"/>
                </a:lnTo>
                <a:close/>
                <a:moveTo>
                  <a:pt x="130723" y="248404"/>
                </a:moveTo>
                <a:lnTo>
                  <a:pt x="130723" y="119721"/>
                </a:lnTo>
                <a:lnTo>
                  <a:pt x="71287" y="119721"/>
                </a:lnTo>
                <a:lnTo>
                  <a:pt x="71287" y="93337"/>
                </a:lnTo>
                <a:cubicBezTo>
                  <a:pt x="71287" y="76001"/>
                  <a:pt x="87099" y="66191"/>
                  <a:pt x="109387" y="66191"/>
                </a:cubicBezTo>
                <a:lnTo>
                  <a:pt x="130437" y="66191"/>
                </a:lnTo>
                <a:lnTo>
                  <a:pt x="130437" y="-484"/>
                </a:lnTo>
                <a:lnTo>
                  <a:pt x="74716" y="-484"/>
                </a:lnTo>
                <a:cubicBezTo>
                  <a:pt x="31854" y="-484"/>
                  <a:pt x="-531" y="38663"/>
                  <a:pt x="-531" y="86860"/>
                </a:cubicBezTo>
                <a:lnTo>
                  <a:pt x="-531" y="248785"/>
                </a:lnTo>
                <a:close/>
              </a:path>
            </a:pathLst>
          </a:custGeom>
          <a:solidFill>
            <a:srgbClr val="2A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72" name="Google Shape;372;p64"/>
          <p:cNvSpPr/>
          <p:nvPr/>
        </p:nvSpPr>
        <p:spPr>
          <a:xfrm>
            <a:off x="3939135" y="2866288"/>
            <a:ext cx="317467" cy="249269"/>
          </a:xfrm>
          <a:custGeom>
            <a:avLst/>
            <a:gdLst/>
            <a:ahLst/>
            <a:cxnLst/>
            <a:rect l="l" t="t" r="r" b="b"/>
            <a:pathLst>
              <a:path w="317467" h="249269" extrusionOk="0">
                <a:moveTo>
                  <a:pt x="316875" y="248333"/>
                </a:moveTo>
                <a:lnTo>
                  <a:pt x="316875" y="119555"/>
                </a:lnTo>
                <a:lnTo>
                  <a:pt x="257344" y="119555"/>
                </a:lnTo>
                <a:lnTo>
                  <a:pt x="257344" y="93266"/>
                </a:lnTo>
                <a:cubicBezTo>
                  <a:pt x="257344" y="75931"/>
                  <a:pt x="273156" y="66120"/>
                  <a:pt x="295444" y="66120"/>
                </a:cubicBezTo>
                <a:lnTo>
                  <a:pt x="316590" y="66120"/>
                </a:lnTo>
                <a:lnTo>
                  <a:pt x="316590" y="-555"/>
                </a:lnTo>
                <a:lnTo>
                  <a:pt x="260868" y="-555"/>
                </a:lnTo>
                <a:cubicBezTo>
                  <a:pt x="217911" y="-555"/>
                  <a:pt x="185526" y="38592"/>
                  <a:pt x="185526" y="86789"/>
                </a:cubicBezTo>
                <a:lnTo>
                  <a:pt x="185526" y="248714"/>
                </a:lnTo>
                <a:close/>
                <a:moveTo>
                  <a:pt x="130852" y="248333"/>
                </a:moveTo>
                <a:lnTo>
                  <a:pt x="130852" y="119555"/>
                </a:lnTo>
                <a:lnTo>
                  <a:pt x="71226" y="119555"/>
                </a:lnTo>
                <a:lnTo>
                  <a:pt x="71226" y="93266"/>
                </a:lnTo>
                <a:cubicBezTo>
                  <a:pt x="71226" y="75931"/>
                  <a:pt x="87037" y="66120"/>
                  <a:pt x="109326" y="66120"/>
                </a:cubicBezTo>
                <a:lnTo>
                  <a:pt x="130376" y="66120"/>
                </a:lnTo>
                <a:lnTo>
                  <a:pt x="130376" y="-555"/>
                </a:lnTo>
                <a:lnTo>
                  <a:pt x="74655" y="-555"/>
                </a:lnTo>
                <a:cubicBezTo>
                  <a:pt x="31792" y="-555"/>
                  <a:pt x="-593" y="38592"/>
                  <a:pt x="-593" y="86789"/>
                </a:cubicBezTo>
                <a:lnTo>
                  <a:pt x="-593" y="248714"/>
                </a:lnTo>
                <a:close/>
              </a:path>
            </a:pathLst>
          </a:custGeom>
          <a:solidFill>
            <a:srgbClr val="2A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73" name="Google Shape;373;p64"/>
          <p:cNvSpPr/>
          <p:nvPr/>
        </p:nvSpPr>
        <p:spPr>
          <a:xfrm>
            <a:off x="1640329" y="4021036"/>
            <a:ext cx="317277" cy="249269"/>
          </a:xfrm>
          <a:custGeom>
            <a:avLst/>
            <a:gdLst/>
            <a:ahLst/>
            <a:cxnLst/>
            <a:rect l="l" t="t" r="r" b="b"/>
            <a:pathLst>
              <a:path w="317277" h="249269" extrusionOk="0">
                <a:moveTo>
                  <a:pt x="316746" y="248404"/>
                </a:moveTo>
                <a:lnTo>
                  <a:pt x="316746" y="119721"/>
                </a:lnTo>
                <a:lnTo>
                  <a:pt x="257215" y="119721"/>
                </a:lnTo>
                <a:lnTo>
                  <a:pt x="257215" y="93337"/>
                </a:lnTo>
                <a:cubicBezTo>
                  <a:pt x="257215" y="76001"/>
                  <a:pt x="273026" y="66191"/>
                  <a:pt x="295315" y="66191"/>
                </a:cubicBezTo>
                <a:lnTo>
                  <a:pt x="316460" y="66191"/>
                </a:lnTo>
                <a:lnTo>
                  <a:pt x="316460" y="-484"/>
                </a:lnTo>
                <a:lnTo>
                  <a:pt x="260739" y="-484"/>
                </a:lnTo>
                <a:cubicBezTo>
                  <a:pt x="217781" y="-484"/>
                  <a:pt x="185397" y="38663"/>
                  <a:pt x="185397" y="86860"/>
                </a:cubicBezTo>
                <a:lnTo>
                  <a:pt x="185397" y="248785"/>
                </a:lnTo>
                <a:close/>
                <a:moveTo>
                  <a:pt x="130723" y="248404"/>
                </a:moveTo>
                <a:lnTo>
                  <a:pt x="130723" y="119721"/>
                </a:lnTo>
                <a:lnTo>
                  <a:pt x="71287" y="119721"/>
                </a:lnTo>
                <a:lnTo>
                  <a:pt x="71287" y="93337"/>
                </a:lnTo>
                <a:cubicBezTo>
                  <a:pt x="71287" y="76001"/>
                  <a:pt x="87099" y="66191"/>
                  <a:pt x="109387" y="66191"/>
                </a:cubicBezTo>
                <a:lnTo>
                  <a:pt x="130437" y="66191"/>
                </a:lnTo>
                <a:lnTo>
                  <a:pt x="130437" y="-484"/>
                </a:lnTo>
                <a:lnTo>
                  <a:pt x="74716" y="-484"/>
                </a:lnTo>
                <a:cubicBezTo>
                  <a:pt x="31854" y="-484"/>
                  <a:pt x="-531" y="38663"/>
                  <a:pt x="-531" y="86860"/>
                </a:cubicBezTo>
                <a:lnTo>
                  <a:pt x="-531" y="248785"/>
                </a:lnTo>
                <a:close/>
              </a:path>
            </a:pathLst>
          </a:custGeom>
          <a:solidFill>
            <a:srgbClr val="2A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74" name="Google Shape;374;p64"/>
          <p:cNvSpPr/>
          <p:nvPr/>
        </p:nvSpPr>
        <p:spPr>
          <a:xfrm>
            <a:off x="3939135" y="4568116"/>
            <a:ext cx="317467" cy="249269"/>
          </a:xfrm>
          <a:custGeom>
            <a:avLst/>
            <a:gdLst/>
            <a:ahLst/>
            <a:cxnLst/>
            <a:rect l="l" t="t" r="r" b="b"/>
            <a:pathLst>
              <a:path w="317467" h="249269" extrusionOk="0">
                <a:moveTo>
                  <a:pt x="316875" y="248333"/>
                </a:moveTo>
                <a:lnTo>
                  <a:pt x="316875" y="119555"/>
                </a:lnTo>
                <a:lnTo>
                  <a:pt x="257344" y="119555"/>
                </a:lnTo>
                <a:lnTo>
                  <a:pt x="257344" y="93266"/>
                </a:lnTo>
                <a:cubicBezTo>
                  <a:pt x="257344" y="75931"/>
                  <a:pt x="273156" y="66120"/>
                  <a:pt x="295444" y="66120"/>
                </a:cubicBezTo>
                <a:lnTo>
                  <a:pt x="316590" y="66120"/>
                </a:lnTo>
                <a:lnTo>
                  <a:pt x="316590" y="-555"/>
                </a:lnTo>
                <a:lnTo>
                  <a:pt x="260868" y="-555"/>
                </a:lnTo>
                <a:cubicBezTo>
                  <a:pt x="217911" y="-555"/>
                  <a:pt x="185526" y="38592"/>
                  <a:pt x="185526" y="86789"/>
                </a:cubicBezTo>
                <a:lnTo>
                  <a:pt x="185526" y="248714"/>
                </a:lnTo>
                <a:close/>
                <a:moveTo>
                  <a:pt x="130852" y="248333"/>
                </a:moveTo>
                <a:lnTo>
                  <a:pt x="130852" y="119555"/>
                </a:lnTo>
                <a:lnTo>
                  <a:pt x="71226" y="119555"/>
                </a:lnTo>
                <a:lnTo>
                  <a:pt x="71226" y="93266"/>
                </a:lnTo>
                <a:cubicBezTo>
                  <a:pt x="71226" y="75931"/>
                  <a:pt x="87037" y="66120"/>
                  <a:pt x="109326" y="66120"/>
                </a:cubicBezTo>
                <a:lnTo>
                  <a:pt x="130376" y="66120"/>
                </a:lnTo>
                <a:lnTo>
                  <a:pt x="130376" y="-555"/>
                </a:lnTo>
                <a:lnTo>
                  <a:pt x="74655" y="-555"/>
                </a:lnTo>
                <a:cubicBezTo>
                  <a:pt x="31792" y="-555"/>
                  <a:pt x="-593" y="38592"/>
                  <a:pt x="-593" y="86789"/>
                </a:cubicBezTo>
                <a:lnTo>
                  <a:pt x="-593" y="248714"/>
                </a:lnTo>
                <a:close/>
              </a:path>
            </a:pathLst>
          </a:custGeom>
          <a:solidFill>
            <a:srgbClr val="2A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375" name="Google Shape;37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4584" y="6101254"/>
            <a:ext cx="1162675" cy="34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23654" y="6101254"/>
            <a:ext cx="1240383" cy="379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2 tartalomrész">
  <p:cSld name="3_2 tartalomrész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5"/>
          <p:cNvSpPr/>
          <p:nvPr/>
        </p:nvSpPr>
        <p:spPr>
          <a:xfrm>
            <a:off x="1410278" y="1233713"/>
            <a:ext cx="5026800" cy="95700"/>
          </a:xfrm>
          <a:prstGeom prst="rect">
            <a:avLst/>
          </a:prstGeom>
          <a:solidFill>
            <a:srgbClr val="E300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79" name="Google Shape;379;p65"/>
          <p:cNvSpPr txBox="1">
            <a:spLocks noGrp="1"/>
          </p:cNvSpPr>
          <p:nvPr>
            <p:ph type="ctrTitle"/>
          </p:nvPr>
        </p:nvSpPr>
        <p:spPr>
          <a:xfrm>
            <a:off x="1262281" y="744703"/>
            <a:ext cx="72228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0" name="Google Shape;380;p65"/>
          <p:cNvSpPr txBox="1">
            <a:spLocks noGrp="1"/>
          </p:cNvSpPr>
          <p:nvPr>
            <p:ph type="body" idx="1"/>
          </p:nvPr>
        </p:nvSpPr>
        <p:spPr>
          <a:xfrm>
            <a:off x="6096000" y="2722200"/>
            <a:ext cx="3603300" cy="2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81" name="Google Shape;381;p65"/>
          <p:cNvSpPr/>
          <p:nvPr/>
        </p:nvSpPr>
        <p:spPr>
          <a:xfrm>
            <a:off x="5773560" y="2391116"/>
            <a:ext cx="2462100" cy="101100"/>
          </a:xfrm>
          <a:prstGeom prst="rect">
            <a:avLst/>
          </a:prstGeom>
          <a:solidFill>
            <a:srgbClr val="0078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82" name="Google Shape;382;p65"/>
          <p:cNvSpPr txBox="1">
            <a:spLocks noGrp="1"/>
          </p:cNvSpPr>
          <p:nvPr>
            <p:ph type="body" idx="2"/>
          </p:nvPr>
        </p:nvSpPr>
        <p:spPr>
          <a:xfrm>
            <a:off x="1752805" y="2722200"/>
            <a:ext cx="3603300" cy="2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83" name="Google Shape;383;p65"/>
          <p:cNvSpPr/>
          <p:nvPr/>
        </p:nvSpPr>
        <p:spPr>
          <a:xfrm>
            <a:off x="1430365" y="2391116"/>
            <a:ext cx="2462100" cy="101100"/>
          </a:xfrm>
          <a:prstGeom prst="rect">
            <a:avLst/>
          </a:prstGeom>
          <a:solidFill>
            <a:srgbClr val="0078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84" name="Google Shape;384;p65"/>
          <p:cNvSpPr txBox="1">
            <a:spLocks noGrp="1"/>
          </p:cNvSpPr>
          <p:nvPr>
            <p:ph type="body" idx="3"/>
          </p:nvPr>
        </p:nvSpPr>
        <p:spPr>
          <a:xfrm>
            <a:off x="1262281" y="2321102"/>
            <a:ext cx="3009900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85" name="Google Shape;385;p65"/>
          <p:cNvSpPr txBox="1">
            <a:spLocks noGrp="1"/>
          </p:cNvSpPr>
          <p:nvPr>
            <p:ph type="body" idx="4"/>
          </p:nvPr>
        </p:nvSpPr>
        <p:spPr>
          <a:xfrm>
            <a:off x="5605681" y="2321102"/>
            <a:ext cx="3009900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pic>
        <p:nvPicPr>
          <p:cNvPr id="386" name="Google Shape;386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94584" y="6101254"/>
            <a:ext cx="1162675" cy="34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3654" y="6101254"/>
            <a:ext cx="1240383" cy="379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2 tartalomrész">
  <p:cSld name="4_2 tartalomrész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6"/>
          <p:cNvSpPr/>
          <p:nvPr/>
        </p:nvSpPr>
        <p:spPr>
          <a:xfrm>
            <a:off x="1410278" y="1233713"/>
            <a:ext cx="5026800" cy="95700"/>
          </a:xfrm>
          <a:prstGeom prst="rect">
            <a:avLst/>
          </a:prstGeom>
          <a:solidFill>
            <a:srgbClr val="E300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90" name="Google Shape;390;p66"/>
          <p:cNvSpPr txBox="1">
            <a:spLocks noGrp="1"/>
          </p:cNvSpPr>
          <p:nvPr>
            <p:ph type="ctrTitle"/>
          </p:nvPr>
        </p:nvSpPr>
        <p:spPr>
          <a:xfrm>
            <a:off x="1262281" y="729194"/>
            <a:ext cx="72228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91" name="Google Shape;391;p66" descr="A képen szöveg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47866" y="4053193"/>
            <a:ext cx="1921965" cy="192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6"/>
          <p:cNvSpPr/>
          <p:nvPr/>
        </p:nvSpPr>
        <p:spPr>
          <a:xfrm>
            <a:off x="4134159" y="4791228"/>
            <a:ext cx="431400" cy="71700"/>
          </a:xfrm>
          <a:prstGeom prst="rect">
            <a:avLst/>
          </a:prstGeom>
          <a:solidFill>
            <a:srgbClr val="E300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93" name="Google Shape;393;p66"/>
          <p:cNvSpPr txBox="1"/>
          <p:nvPr/>
        </p:nvSpPr>
        <p:spPr>
          <a:xfrm>
            <a:off x="3558194" y="4569304"/>
            <a:ext cx="1548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hu-HU" sz="48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03</a:t>
            </a:r>
            <a:endParaRPr sz="4400" b="0" i="0" u="none" strike="noStrike" cap="none" baseline="300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394" name="Google Shape;394;p66"/>
          <p:cNvGrpSpPr/>
          <p:nvPr/>
        </p:nvGrpSpPr>
        <p:grpSpPr>
          <a:xfrm>
            <a:off x="6588211" y="4125826"/>
            <a:ext cx="1776701" cy="1776700"/>
            <a:chOff x="6588211" y="4125826"/>
            <a:chExt cx="1776701" cy="1776700"/>
          </a:xfrm>
        </p:grpSpPr>
        <p:pic>
          <p:nvPicPr>
            <p:cNvPr id="395" name="Google Shape;395;p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88211" y="4125826"/>
              <a:ext cx="1776701" cy="1776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" name="Google Shape;396;p66"/>
            <p:cNvSpPr/>
            <p:nvPr/>
          </p:nvSpPr>
          <p:spPr>
            <a:xfrm>
              <a:off x="7260814" y="4754871"/>
              <a:ext cx="438600" cy="64800"/>
            </a:xfrm>
            <a:prstGeom prst="rect">
              <a:avLst/>
            </a:prstGeom>
            <a:solidFill>
              <a:srgbClr val="E300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97" name="Google Shape;397;p66"/>
            <p:cNvSpPr txBox="1"/>
            <p:nvPr/>
          </p:nvSpPr>
          <p:spPr>
            <a:xfrm>
              <a:off x="6730164" y="4554161"/>
              <a:ext cx="14310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hu-HU" sz="4400" b="1" i="0" u="none" strike="noStrike" cap="none" baseline="300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04</a:t>
              </a:r>
              <a:endParaRPr sz="44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398" name="Google Shape;398;p66"/>
          <p:cNvGrpSpPr/>
          <p:nvPr/>
        </p:nvGrpSpPr>
        <p:grpSpPr>
          <a:xfrm>
            <a:off x="6545422" y="2158824"/>
            <a:ext cx="1905291" cy="1905291"/>
            <a:chOff x="6545422" y="2158824"/>
            <a:chExt cx="1905291" cy="1905291"/>
          </a:xfrm>
        </p:grpSpPr>
        <p:pic>
          <p:nvPicPr>
            <p:cNvPr id="399" name="Google Shape;399;p6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45422" y="2158824"/>
              <a:ext cx="1905291" cy="19052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66"/>
            <p:cNvSpPr/>
            <p:nvPr/>
          </p:nvSpPr>
          <p:spPr>
            <a:xfrm>
              <a:off x="7260814" y="2954207"/>
              <a:ext cx="498900" cy="71700"/>
            </a:xfrm>
            <a:prstGeom prst="rect">
              <a:avLst/>
            </a:prstGeom>
            <a:solidFill>
              <a:srgbClr val="E300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01" name="Google Shape;401;p66"/>
            <p:cNvSpPr txBox="1"/>
            <p:nvPr/>
          </p:nvSpPr>
          <p:spPr>
            <a:xfrm>
              <a:off x="6697649" y="2752621"/>
              <a:ext cx="1534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hu-HU" sz="4800" b="1" i="0" u="none" strike="noStrike" cap="none" baseline="300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02</a:t>
              </a:r>
              <a:endParaRPr sz="44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402" name="Google Shape;402;p66"/>
          <p:cNvGrpSpPr/>
          <p:nvPr/>
        </p:nvGrpSpPr>
        <p:grpSpPr>
          <a:xfrm>
            <a:off x="3371859" y="2232269"/>
            <a:ext cx="1903988" cy="1903988"/>
            <a:chOff x="3371859" y="2232269"/>
            <a:chExt cx="1903988" cy="1903988"/>
          </a:xfrm>
        </p:grpSpPr>
        <p:pic>
          <p:nvPicPr>
            <p:cNvPr id="403" name="Google Shape;403;p6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71859" y="2232269"/>
              <a:ext cx="1903988" cy="19039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4" name="Google Shape;404;p66"/>
            <p:cNvSpPr/>
            <p:nvPr/>
          </p:nvSpPr>
          <p:spPr>
            <a:xfrm>
              <a:off x="4134159" y="2954207"/>
              <a:ext cx="431400" cy="71700"/>
            </a:xfrm>
            <a:prstGeom prst="rect">
              <a:avLst/>
            </a:prstGeom>
            <a:solidFill>
              <a:srgbClr val="E300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05" name="Google Shape;405;p66"/>
            <p:cNvSpPr txBox="1"/>
            <p:nvPr/>
          </p:nvSpPr>
          <p:spPr>
            <a:xfrm>
              <a:off x="3580217" y="2743614"/>
              <a:ext cx="15336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hu-HU" sz="4800" b="1" i="0" u="none" strike="noStrike" cap="none" baseline="300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01</a:t>
              </a:r>
              <a:endParaRPr sz="4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406" name="Google Shape;406;p66"/>
          <p:cNvSpPr txBox="1">
            <a:spLocks noGrp="1"/>
          </p:cNvSpPr>
          <p:nvPr>
            <p:ph type="body" idx="1"/>
          </p:nvPr>
        </p:nvSpPr>
        <p:spPr>
          <a:xfrm>
            <a:off x="3500438" y="3170691"/>
            <a:ext cx="1686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07" name="Google Shape;407;p66"/>
          <p:cNvSpPr txBox="1">
            <a:spLocks noGrp="1"/>
          </p:cNvSpPr>
          <p:nvPr>
            <p:ph type="body" idx="2"/>
          </p:nvPr>
        </p:nvSpPr>
        <p:spPr>
          <a:xfrm>
            <a:off x="6730164" y="3178936"/>
            <a:ext cx="1686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08" name="Google Shape;408;p66"/>
          <p:cNvSpPr txBox="1">
            <a:spLocks noGrp="1"/>
          </p:cNvSpPr>
          <p:nvPr>
            <p:ph type="body" idx="3"/>
          </p:nvPr>
        </p:nvSpPr>
        <p:spPr>
          <a:xfrm>
            <a:off x="3471196" y="5042631"/>
            <a:ext cx="1686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09" name="Google Shape;409;p66"/>
          <p:cNvSpPr txBox="1">
            <a:spLocks noGrp="1"/>
          </p:cNvSpPr>
          <p:nvPr>
            <p:ph type="body" idx="4"/>
          </p:nvPr>
        </p:nvSpPr>
        <p:spPr>
          <a:xfrm>
            <a:off x="6700922" y="5050876"/>
            <a:ext cx="1686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pic>
        <p:nvPicPr>
          <p:cNvPr id="410" name="Google Shape;410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4584" y="6101254"/>
            <a:ext cx="1162675" cy="34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23654" y="6101254"/>
            <a:ext cx="1240383" cy="379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2 tartalomrész">
  <p:cSld name="5_2 tartalomrész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7"/>
          <p:cNvSpPr/>
          <p:nvPr/>
        </p:nvSpPr>
        <p:spPr>
          <a:xfrm>
            <a:off x="1410278" y="1233713"/>
            <a:ext cx="5026800" cy="95700"/>
          </a:xfrm>
          <a:prstGeom prst="rect">
            <a:avLst/>
          </a:prstGeom>
          <a:solidFill>
            <a:srgbClr val="E300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14" name="Google Shape;414;p67"/>
          <p:cNvSpPr txBox="1">
            <a:spLocks noGrp="1"/>
          </p:cNvSpPr>
          <p:nvPr>
            <p:ph type="ctrTitle"/>
          </p:nvPr>
        </p:nvSpPr>
        <p:spPr>
          <a:xfrm>
            <a:off x="1262281" y="744703"/>
            <a:ext cx="72228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5" name="Google Shape;415;p67"/>
          <p:cNvSpPr/>
          <p:nvPr/>
        </p:nvSpPr>
        <p:spPr>
          <a:xfrm>
            <a:off x="2838759" y="4829108"/>
            <a:ext cx="431400" cy="71700"/>
          </a:xfrm>
          <a:prstGeom prst="rect">
            <a:avLst/>
          </a:prstGeom>
          <a:solidFill>
            <a:srgbClr val="E300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16" name="Google Shape;416;p67"/>
          <p:cNvSpPr txBox="1"/>
          <p:nvPr/>
        </p:nvSpPr>
        <p:spPr>
          <a:xfrm>
            <a:off x="2262794" y="4607184"/>
            <a:ext cx="1548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hu-HU" sz="48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03</a:t>
            </a:r>
            <a:endParaRPr sz="4400" b="0" i="0" u="none" strike="noStrike" cap="none" baseline="300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417" name="Google Shape;417;p67"/>
          <p:cNvGrpSpPr/>
          <p:nvPr/>
        </p:nvGrpSpPr>
        <p:grpSpPr>
          <a:xfrm>
            <a:off x="5434764" y="4592041"/>
            <a:ext cx="1431000" cy="769500"/>
            <a:chOff x="6730164" y="4554161"/>
            <a:chExt cx="1431000" cy="769500"/>
          </a:xfrm>
        </p:grpSpPr>
        <p:sp>
          <p:nvSpPr>
            <p:cNvPr id="418" name="Google Shape;418;p67"/>
            <p:cNvSpPr/>
            <p:nvPr/>
          </p:nvSpPr>
          <p:spPr>
            <a:xfrm>
              <a:off x="7260814" y="4754871"/>
              <a:ext cx="438600" cy="64800"/>
            </a:xfrm>
            <a:prstGeom prst="rect">
              <a:avLst/>
            </a:prstGeom>
            <a:solidFill>
              <a:srgbClr val="E300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19" name="Google Shape;419;p67"/>
            <p:cNvSpPr txBox="1"/>
            <p:nvPr/>
          </p:nvSpPr>
          <p:spPr>
            <a:xfrm>
              <a:off x="6730164" y="4554161"/>
              <a:ext cx="14310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hu-HU" sz="4400" b="1" i="0" u="none" strike="noStrike" cap="none" baseline="300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04</a:t>
              </a:r>
              <a:endParaRPr sz="44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420" name="Google Shape;420;p67"/>
          <p:cNvGrpSpPr/>
          <p:nvPr/>
        </p:nvGrpSpPr>
        <p:grpSpPr>
          <a:xfrm>
            <a:off x="5402249" y="2790501"/>
            <a:ext cx="1534500" cy="831000"/>
            <a:chOff x="6697649" y="2752621"/>
            <a:chExt cx="1534500" cy="831000"/>
          </a:xfrm>
        </p:grpSpPr>
        <p:sp>
          <p:nvSpPr>
            <p:cNvPr id="421" name="Google Shape;421;p67"/>
            <p:cNvSpPr/>
            <p:nvPr/>
          </p:nvSpPr>
          <p:spPr>
            <a:xfrm>
              <a:off x="7260814" y="2954207"/>
              <a:ext cx="498900" cy="71700"/>
            </a:xfrm>
            <a:prstGeom prst="rect">
              <a:avLst/>
            </a:prstGeom>
            <a:solidFill>
              <a:srgbClr val="E300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22" name="Google Shape;422;p67"/>
            <p:cNvSpPr txBox="1"/>
            <p:nvPr/>
          </p:nvSpPr>
          <p:spPr>
            <a:xfrm>
              <a:off x="6697649" y="2752621"/>
              <a:ext cx="1534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hu-HU" sz="4800" b="1" i="0" u="none" strike="noStrike" cap="none" baseline="300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02</a:t>
              </a:r>
              <a:endParaRPr sz="44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423" name="Google Shape;423;p67"/>
          <p:cNvGrpSpPr/>
          <p:nvPr/>
        </p:nvGrpSpPr>
        <p:grpSpPr>
          <a:xfrm>
            <a:off x="2284817" y="2781494"/>
            <a:ext cx="1533600" cy="831000"/>
            <a:chOff x="3580217" y="2743614"/>
            <a:chExt cx="1533600" cy="831000"/>
          </a:xfrm>
        </p:grpSpPr>
        <p:sp>
          <p:nvSpPr>
            <p:cNvPr id="424" name="Google Shape;424;p67"/>
            <p:cNvSpPr/>
            <p:nvPr/>
          </p:nvSpPr>
          <p:spPr>
            <a:xfrm>
              <a:off x="4134159" y="2954207"/>
              <a:ext cx="431400" cy="71700"/>
            </a:xfrm>
            <a:prstGeom prst="rect">
              <a:avLst/>
            </a:prstGeom>
            <a:solidFill>
              <a:srgbClr val="E300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25" name="Google Shape;425;p67"/>
            <p:cNvSpPr txBox="1"/>
            <p:nvPr/>
          </p:nvSpPr>
          <p:spPr>
            <a:xfrm>
              <a:off x="3580217" y="2743614"/>
              <a:ext cx="15336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hu-HU" sz="4800" b="1" i="0" u="none" strike="noStrike" cap="none" baseline="300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01</a:t>
              </a:r>
              <a:endParaRPr sz="48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426" name="Google Shape;426;p67"/>
          <p:cNvSpPr txBox="1">
            <a:spLocks noGrp="1"/>
          </p:cNvSpPr>
          <p:nvPr>
            <p:ph type="body" idx="1"/>
          </p:nvPr>
        </p:nvSpPr>
        <p:spPr>
          <a:xfrm>
            <a:off x="2205038" y="3208571"/>
            <a:ext cx="1686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27" name="Google Shape;427;p67"/>
          <p:cNvSpPr txBox="1">
            <a:spLocks noGrp="1"/>
          </p:cNvSpPr>
          <p:nvPr>
            <p:ph type="body" idx="2"/>
          </p:nvPr>
        </p:nvSpPr>
        <p:spPr>
          <a:xfrm>
            <a:off x="5434764" y="3216816"/>
            <a:ext cx="1686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28" name="Google Shape;428;p67"/>
          <p:cNvSpPr txBox="1">
            <a:spLocks noGrp="1"/>
          </p:cNvSpPr>
          <p:nvPr>
            <p:ph type="body" idx="3"/>
          </p:nvPr>
        </p:nvSpPr>
        <p:spPr>
          <a:xfrm>
            <a:off x="2175796" y="5080511"/>
            <a:ext cx="1686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29" name="Google Shape;429;p67"/>
          <p:cNvSpPr txBox="1">
            <a:spLocks noGrp="1"/>
          </p:cNvSpPr>
          <p:nvPr>
            <p:ph type="body" idx="4"/>
          </p:nvPr>
        </p:nvSpPr>
        <p:spPr>
          <a:xfrm>
            <a:off x="5405522" y="5088756"/>
            <a:ext cx="1686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grpSp>
        <p:nvGrpSpPr>
          <p:cNvPr id="430" name="Google Shape;430;p67"/>
          <p:cNvGrpSpPr/>
          <p:nvPr/>
        </p:nvGrpSpPr>
        <p:grpSpPr>
          <a:xfrm>
            <a:off x="8199736" y="4572808"/>
            <a:ext cx="1431000" cy="769500"/>
            <a:chOff x="6730164" y="4554161"/>
            <a:chExt cx="1431000" cy="769500"/>
          </a:xfrm>
        </p:grpSpPr>
        <p:sp>
          <p:nvSpPr>
            <p:cNvPr id="431" name="Google Shape;431;p67"/>
            <p:cNvSpPr/>
            <p:nvPr/>
          </p:nvSpPr>
          <p:spPr>
            <a:xfrm>
              <a:off x="7260814" y="4754871"/>
              <a:ext cx="438600" cy="64800"/>
            </a:xfrm>
            <a:prstGeom prst="rect">
              <a:avLst/>
            </a:prstGeom>
            <a:solidFill>
              <a:srgbClr val="E300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32" name="Google Shape;432;p67"/>
            <p:cNvSpPr txBox="1"/>
            <p:nvPr/>
          </p:nvSpPr>
          <p:spPr>
            <a:xfrm>
              <a:off x="6730164" y="4554161"/>
              <a:ext cx="14310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hu-HU" sz="4400" b="1" i="0" u="none" strike="noStrike" cap="none" baseline="300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06</a:t>
              </a:r>
              <a:endParaRPr sz="44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433" name="Google Shape;433;p67"/>
          <p:cNvGrpSpPr/>
          <p:nvPr/>
        </p:nvGrpSpPr>
        <p:grpSpPr>
          <a:xfrm>
            <a:off x="8167221" y="2771268"/>
            <a:ext cx="1534500" cy="831000"/>
            <a:chOff x="6697649" y="2752621"/>
            <a:chExt cx="1534500" cy="831000"/>
          </a:xfrm>
        </p:grpSpPr>
        <p:sp>
          <p:nvSpPr>
            <p:cNvPr id="434" name="Google Shape;434;p67"/>
            <p:cNvSpPr/>
            <p:nvPr/>
          </p:nvSpPr>
          <p:spPr>
            <a:xfrm>
              <a:off x="7260814" y="2954207"/>
              <a:ext cx="498900" cy="71700"/>
            </a:xfrm>
            <a:prstGeom prst="rect">
              <a:avLst/>
            </a:prstGeom>
            <a:solidFill>
              <a:srgbClr val="E300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35" name="Google Shape;435;p67"/>
            <p:cNvSpPr txBox="1"/>
            <p:nvPr/>
          </p:nvSpPr>
          <p:spPr>
            <a:xfrm>
              <a:off x="6697649" y="2752621"/>
              <a:ext cx="1534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hu-HU" sz="4800" b="1" i="0" u="none" strike="noStrike" cap="none" baseline="300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05</a:t>
              </a:r>
              <a:endParaRPr sz="44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436" name="Google Shape;436;p67"/>
          <p:cNvSpPr txBox="1">
            <a:spLocks noGrp="1"/>
          </p:cNvSpPr>
          <p:nvPr>
            <p:ph type="body" idx="5"/>
          </p:nvPr>
        </p:nvSpPr>
        <p:spPr>
          <a:xfrm>
            <a:off x="8167221" y="3208571"/>
            <a:ext cx="1686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37" name="Google Shape;437;p67"/>
          <p:cNvSpPr txBox="1">
            <a:spLocks noGrp="1"/>
          </p:cNvSpPr>
          <p:nvPr>
            <p:ph type="body" idx="6"/>
          </p:nvPr>
        </p:nvSpPr>
        <p:spPr>
          <a:xfrm>
            <a:off x="8137979" y="5080511"/>
            <a:ext cx="1686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pic>
        <p:nvPicPr>
          <p:cNvPr id="438" name="Google Shape;438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94584" y="6101254"/>
            <a:ext cx="1162675" cy="34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3654" y="6101254"/>
            <a:ext cx="1240383" cy="379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8"/>
          <p:cNvSpPr/>
          <p:nvPr/>
        </p:nvSpPr>
        <p:spPr>
          <a:xfrm>
            <a:off x="4850164" y="1233713"/>
            <a:ext cx="5026800" cy="95700"/>
          </a:xfrm>
          <a:prstGeom prst="rect">
            <a:avLst/>
          </a:prstGeom>
          <a:solidFill>
            <a:srgbClr val="E300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42" name="Google Shape;442;p68"/>
          <p:cNvSpPr txBox="1">
            <a:spLocks noGrp="1"/>
          </p:cNvSpPr>
          <p:nvPr>
            <p:ph type="body" idx="1"/>
          </p:nvPr>
        </p:nvSpPr>
        <p:spPr>
          <a:xfrm>
            <a:off x="593272" y="549728"/>
            <a:ext cx="3603300" cy="5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43" name="Google Shape;443;p68"/>
          <p:cNvSpPr txBox="1">
            <a:spLocks noGrp="1"/>
          </p:cNvSpPr>
          <p:nvPr>
            <p:ph type="ctrTitle"/>
          </p:nvPr>
        </p:nvSpPr>
        <p:spPr>
          <a:xfrm>
            <a:off x="4675414" y="668337"/>
            <a:ext cx="52860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4" name="Google Shape;444;p68"/>
          <p:cNvSpPr txBox="1">
            <a:spLocks noGrp="1"/>
          </p:cNvSpPr>
          <p:nvPr>
            <p:ph type="body" idx="2"/>
          </p:nvPr>
        </p:nvSpPr>
        <p:spPr>
          <a:xfrm>
            <a:off x="4793662" y="1731074"/>
            <a:ext cx="52623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▐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Char char="▐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45" name="Google Shape;445;p68"/>
          <p:cNvSpPr/>
          <p:nvPr/>
        </p:nvSpPr>
        <p:spPr>
          <a:xfrm>
            <a:off x="4675414" y="1814501"/>
            <a:ext cx="73500" cy="218100"/>
          </a:xfrm>
          <a:prstGeom prst="rect">
            <a:avLst/>
          </a:prstGeom>
          <a:solidFill>
            <a:srgbClr val="168B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46" name="Google Shape;446;p68"/>
          <p:cNvSpPr txBox="1">
            <a:spLocks noGrp="1"/>
          </p:cNvSpPr>
          <p:nvPr>
            <p:ph type="body" idx="3"/>
          </p:nvPr>
        </p:nvSpPr>
        <p:spPr>
          <a:xfrm>
            <a:off x="4793661" y="2199445"/>
            <a:ext cx="52623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▐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Char char="▐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47" name="Google Shape;447;p68"/>
          <p:cNvSpPr txBox="1">
            <a:spLocks noGrp="1"/>
          </p:cNvSpPr>
          <p:nvPr>
            <p:ph type="body" idx="4"/>
          </p:nvPr>
        </p:nvSpPr>
        <p:spPr>
          <a:xfrm>
            <a:off x="4793662" y="3931065"/>
            <a:ext cx="52623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▐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Char char="▐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48" name="Google Shape;448;p68"/>
          <p:cNvSpPr/>
          <p:nvPr/>
        </p:nvSpPr>
        <p:spPr>
          <a:xfrm>
            <a:off x="4675414" y="4014492"/>
            <a:ext cx="73500" cy="218100"/>
          </a:xfrm>
          <a:prstGeom prst="rect">
            <a:avLst/>
          </a:prstGeom>
          <a:solidFill>
            <a:srgbClr val="168B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49" name="Google Shape;449;p68"/>
          <p:cNvSpPr txBox="1">
            <a:spLocks noGrp="1"/>
          </p:cNvSpPr>
          <p:nvPr>
            <p:ph type="body" idx="5"/>
          </p:nvPr>
        </p:nvSpPr>
        <p:spPr>
          <a:xfrm>
            <a:off x="4793661" y="4399436"/>
            <a:ext cx="52623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▐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Char char="▐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▐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pic>
        <p:nvPicPr>
          <p:cNvPr id="450" name="Google Shape;450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94584" y="6101254"/>
            <a:ext cx="1162675" cy="34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3654" y="6101254"/>
            <a:ext cx="1240383" cy="379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Kép képaláírással">
  <p:cSld name="1_Kép képaláírással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69"/>
          <p:cNvPicPr preferRelativeResize="0"/>
          <p:nvPr/>
        </p:nvPicPr>
        <p:blipFill rotWithShape="1">
          <a:blip r:embed="rId2">
            <a:alphaModFix/>
          </a:blip>
          <a:srcRect l="3743" t="26086" r="5591" b="27028"/>
          <a:stretch/>
        </p:blipFill>
        <p:spPr>
          <a:xfrm>
            <a:off x="6000" y="-342900"/>
            <a:ext cx="1218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69"/>
          <p:cNvSpPr/>
          <p:nvPr/>
        </p:nvSpPr>
        <p:spPr>
          <a:xfrm>
            <a:off x="4540811" y="2980177"/>
            <a:ext cx="3244200" cy="105900"/>
          </a:xfrm>
          <a:prstGeom prst="rect">
            <a:avLst/>
          </a:prstGeom>
          <a:solidFill>
            <a:srgbClr val="0078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753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69"/>
          <p:cNvSpPr txBox="1"/>
          <p:nvPr/>
        </p:nvSpPr>
        <p:spPr>
          <a:xfrm>
            <a:off x="12700" y="2671464"/>
            <a:ext cx="121665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estrial"/>
              <a:buNone/>
            </a:pPr>
            <a:r>
              <a:rPr lang="hu-HU" sz="7200" b="1" i="0" u="none" strike="noStrike" cap="none" baseline="30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Köszönjük</a:t>
            </a:r>
            <a:br>
              <a:rPr lang="hu-HU" sz="7200" b="1" i="0" u="none" strike="noStrike" cap="none" baseline="30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hu-HU" sz="7200" b="1" i="0" u="none" strike="noStrike" cap="none" baseline="30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 figyelmet!</a:t>
            </a:r>
            <a:endParaRPr sz="1800" b="0" i="0" u="none" strike="noStrike" cap="none">
              <a:solidFill>
                <a:srgbClr val="2927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" name="Google Shape;45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6877" y="5466266"/>
            <a:ext cx="2361153" cy="900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-03">
  <p:cSld name="st-03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0" descr="A white line on a black background&#10;&#10;AI-generated content may be incorrect."/>
          <p:cNvPicPr preferRelativeResize="0"/>
          <p:nvPr/>
        </p:nvPicPr>
        <p:blipFill rotWithShape="1">
          <a:blip r:embed="rId2">
            <a:alphaModFix amt="5000"/>
          </a:blip>
          <a:srcRect l="12174" t="4714" r="29041" b="818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0"/>
          <p:cNvSpPr/>
          <p:nvPr/>
        </p:nvSpPr>
        <p:spPr>
          <a:xfrm>
            <a:off x="0" y="0"/>
            <a:ext cx="12192000" cy="61354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40"/>
          <p:cNvPicPr preferRelativeResize="0"/>
          <p:nvPr/>
        </p:nvPicPr>
        <p:blipFill rotWithShape="1">
          <a:blip r:embed="rId3">
            <a:alphaModFix amt="2000"/>
          </a:blip>
          <a:srcRect l="12100" t="5098" r="29114" b="7792"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0"/>
          <p:cNvSpPr/>
          <p:nvPr/>
        </p:nvSpPr>
        <p:spPr>
          <a:xfrm>
            <a:off x="390231" y="6319488"/>
            <a:ext cx="1462893" cy="405281"/>
          </a:xfrm>
          <a:custGeom>
            <a:avLst/>
            <a:gdLst/>
            <a:ahLst/>
            <a:cxnLst/>
            <a:rect l="l" t="t" r="r" b="b"/>
            <a:pathLst>
              <a:path w="2194340" h="608015" extrusionOk="0">
                <a:moveTo>
                  <a:pt x="0" y="0"/>
                </a:moveTo>
                <a:lnTo>
                  <a:pt x="2194340" y="0"/>
                </a:lnTo>
                <a:lnTo>
                  <a:pt x="2194340" y="608015"/>
                </a:lnTo>
                <a:lnTo>
                  <a:pt x="0" y="608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" name="Google Shape;40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723" r:id="rId15"/>
    <p:sldLayoutId id="214748372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8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7"/>
          <p:cNvPicPr preferRelativeResize="0"/>
          <p:nvPr/>
        </p:nvPicPr>
        <p:blipFill rotWithShape="1">
          <a:blip r:embed="rId3">
            <a:alphaModFix/>
          </a:blip>
          <a:srcRect l="26943" b="28436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10225" y="0"/>
            <a:ext cx="11557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"/>
          <p:cNvSpPr txBox="1"/>
          <p:nvPr/>
        </p:nvSpPr>
        <p:spPr>
          <a:xfrm>
            <a:off x="975344" y="2395486"/>
            <a:ext cx="9655211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hu-HU" sz="3600" b="1" dirty="0">
                <a:solidFill>
                  <a:srgbClr val="FFFFFF"/>
                </a:solidFill>
                <a:latin typeface="Bebas Neue"/>
              </a:rPr>
              <a:t>Értékteremtés a barázdákon túl – A VOSZ Agrár Tagozatának stratégiája a versenyképes agráriumért</a:t>
            </a:r>
            <a:endParaRPr sz="3600" b="1" i="0" u="none" strike="noStrike" cap="none" dirty="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endParaRPr lang="hu-HU" sz="3600" b="1" i="0" u="none" strike="noStrike" cap="none" dirty="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endParaRPr lang="hu-HU" sz="3600" b="1" dirty="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hu-HU" sz="3600" b="1" i="0" u="none" strike="noStrike" cap="none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Mátrai Zoltán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hu-HU" sz="3600" b="1" i="0" u="none" strike="noStrike" cap="none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Elnök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hu-HU" sz="3600" b="1" dirty="0">
                <a:solidFill>
                  <a:srgbClr val="FFFFFF"/>
                </a:solidFill>
                <a:latin typeface="Bebas Neue"/>
                <a:sym typeface="Bebas Neue"/>
              </a:rPr>
              <a:t>VOSZ Agrár Tagozat</a:t>
            </a:r>
            <a:endParaRPr dirty="0"/>
          </a:p>
        </p:txBody>
      </p:sp>
      <p:sp>
        <p:nvSpPr>
          <p:cNvPr id="618" name="Google Shape;618;p1"/>
          <p:cNvSpPr txBox="1"/>
          <p:nvPr/>
        </p:nvSpPr>
        <p:spPr>
          <a:xfrm>
            <a:off x="975344" y="5584664"/>
            <a:ext cx="106644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Open Sans Light"/>
              <a:buNone/>
            </a:pPr>
            <a:r>
              <a:rPr lang="hu-HU" sz="2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Mezőtúr, 2026.03.12.</a:t>
            </a:r>
            <a:endParaRPr sz="2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1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7578" y="756799"/>
            <a:ext cx="3307380" cy="915856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"/>
          <p:cNvSpPr txBox="1"/>
          <p:nvPr/>
        </p:nvSpPr>
        <p:spPr>
          <a:xfrm>
            <a:off x="11003622" y="190071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0B4D440D-37C7-403D-B2BB-7A2121D22BE3" descr="VOSZ_AGRÁR_logo3 FB.jpg">
            <a:extLst>
              <a:ext uri="{FF2B5EF4-FFF2-40B4-BE49-F238E27FC236}">
                <a16:creationId xmlns:a16="http://schemas.microsoft.com/office/drawing/2014/main" id="{864007C5-69E2-8637-80FA-4C6242EB9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511" y="5419046"/>
            <a:ext cx="1069899" cy="10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5CBBEB2-3C5A-1014-353B-E27006D8F593}"/>
              </a:ext>
            </a:extLst>
          </p:cNvPr>
          <p:cNvSpPr txBox="1"/>
          <p:nvPr/>
        </p:nvSpPr>
        <p:spPr>
          <a:xfrm>
            <a:off x="441703" y="1777908"/>
            <a:ext cx="108875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Személyes kapcsolatok (Tagozati és szekcióelnökök útján)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Csapatszervezés (A tagokból egy jól szervezett csapatot kell képezni)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Hálózat kialakítása (Az ország főbb területein csoportok kialakítása)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Kommunikáció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CAF08B6-BD5B-6C5F-FAA4-F91A53ADCA09}"/>
              </a:ext>
            </a:extLst>
          </p:cNvPr>
          <p:cNvSpPr txBox="1"/>
          <p:nvPr/>
        </p:nvSpPr>
        <p:spPr>
          <a:xfrm>
            <a:off x="3810631" y="650930"/>
            <a:ext cx="2285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>
                <a:solidFill>
                  <a:srgbClr val="14427D"/>
                </a:solidFill>
              </a:rPr>
              <a:t>Eszközeink:</a:t>
            </a:r>
          </a:p>
        </p:txBody>
      </p:sp>
      <p:pic>
        <p:nvPicPr>
          <p:cNvPr id="2" name="0B4D440D-37C7-403D-B2BB-7A2121D22BE3" descr="VOSZ_AGRÁR_logo3 FB.jpg">
            <a:extLst>
              <a:ext uri="{FF2B5EF4-FFF2-40B4-BE49-F238E27FC236}">
                <a16:creationId xmlns:a16="http://schemas.microsoft.com/office/drawing/2014/main" id="{5BE4A25E-712D-F99E-75B2-109ECFEA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311" y="4390605"/>
            <a:ext cx="1069899" cy="10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09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F84BEB5-215D-801A-4595-E651F55AEDF1}"/>
              </a:ext>
            </a:extLst>
          </p:cNvPr>
          <p:cNvSpPr txBox="1"/>
          <p:nvPr/>
        </p:nvSpPr>
        <p:spPr>
          <a:xfrm>
            <a:off x="751668" y="1537684"/>
            <a:ext cx="108798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u="sng" dirty="0">
                <a:solidFill>
                  <a:srgbClr val="1F497D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2026 nagy eseménye:</a:t>
            </a:r>
          </a:p>
          <a:p>
            <a:endParaRPr lang="hu-HU" sz="2400" u="sng" dirty="0">
              <a:solidFill>
                <a:srgbClr val="1F497D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F497D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VOSZ-AGROTREND VIP kertiparti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F497D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VOSZ bemutatkozás, tematikus kötetlen beszélgetések a VIP csapat részére</a:t>
            </a:r>
          </a:p>
        </p:txBody>
      </p:sp>
      <p:pic>
        <p:nvPicPr>
          <p:cNvPr id="4" name="0B4D440D-37C7-403D-B2BB-7A2121D22BE3" descr="VOSZ_AGRÁR_logo3 FB.jpg">
            <a:extLst>
              <a:ext uri="{FF2B5EF4-FFF2-40B4-BE49-F238E27FC236}">
                <a16:creationId xmlns:a16="http://schemas.microsoft.com/office/drawing/2014/main" id="{86BE8752-4119-C203-48AE-3BF1E40F0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311" y="4390605"/>
            <a:ext cx="1069899" cy="10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12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5CBBEB2-3C5A-1014-353B-E27006D8F593}"/>
              </a:ext>
            </a:extLst>
          </p:cNvPr>
          <p:cNvSpPr txBox="1"/>
          <p:nvPr/>
        </p:nvSpPr>
        <p:spPr>
          <a:xfrm>
            <a:off x="441703" y="1777908"/>
            <a:ext cx="108875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Egy közösség, olyan </a:t>
            </a:r>
            <a:r>
              <a:rPr lang="hu-HU" sz="2400">
                <a:solidFill>
                  <a:srgbClr val="14427D"/>
                </a:solidFill>
              </a:rPr>
              <a:t>emberek egy csoportja</a:t>
            </a:r>
            <a:r>
              <a:rPr lang="hu-HU" sz="2400" dirty="0">
                <a:solidFill>
                  <a:srgbClr val="14427D"/>
                </a:solidFill>
              </a:rPr>
              <a:t>, akiket közös érdekek, célok, értékek, szokások, földrajzi hely, vagy más összekötő tényezők kapcsolnak össze, és akik között rendszeres interakció vagy együttműködés valósul meg.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  <a:highlight>
                  <a:srgbClr val="FFFF00"/>
                </a:highlight>
              </a:rPr>
              <a:t>Közös érdek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  <a:highlight>
                  <a:srgbClr val="FFFF00"/>
                </a:highlight>
              </a:rPr>
              <a:t>Rendszeres interakció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14427D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CAF08B6-BD5B-6C5F-FAA4-F91A53ADCA09}"/>
              </a:ext>
            </a:extLst>
          </p:cNvPr>
          <p:cNvSpPr txBox="1"/>
          <p:nvPr/>
        </p:nvSpPr>
        <p:spPr>
          <a:xfrm>
            <a:off x="3951540" y="650930"/>
            <a:ext cx="20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>
                <a:solidFill>
                  <a:srgbClr val="14427D"/>
                </a:solidFill>
              </a:rPr>
              <a:t>Közösség	:</a:t>
            </a:r>
          </a:p>
        </p:txBody>
      </p:sp>
      <p:pic>
        <p:nvPicPr>
          <p:cNvPr id="2" name="0B4D440D-37C7-403D-B2BB-7A2121D22BE3" descr="VOSZ_AGRÁR_logo3 FB.jpg">
            <a:extLst>
              <a:ext uri="{FF2B5EF4-FFF2-40B4-BE49-F238E27FC236}">
                <a16:creationId xmlns:a16="http://schemas.microsoft.com/office/drawing/2014/main" id="{5BE4A25E-712D-F99E-75B2-109ECFEA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311" y="4390605"/>
            <a:ext cx="1069899" cy="10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441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3170D-3C95-92CE-FE2F-5A8BDF2D5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63FD960-4878-51E0-0025-1084C30DEF95}"/>
              </a:ext>
            </a:extLst>
          </p:cNvPr>
          <p:cNvSpPr txBox="1"/>
          <p:nvPr/>
        </p:nvSpPr>
        <p:spPr>
          <a:xfrm>
            <a:off x="327790" y="995044"/>
            <a:ext cx="1088755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14427D"/>
                </a:solidFill>
              </a:rPr>
              <a:t>Közös érdek</a:t>
            </a:r>
            <a:r>
              <a:rPr lang="hu-HU" sz="2400" dirty="0">
                <a:solidFill>
                  <a:srgbClr val="14427D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Mezőgazdasági termelés és az ezzel járó örömök, bánatok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Hazai MG: 3-4% a GDP-ből, 7-10% az exportból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Az érdekek rendezése: ágazatok és területi elv szerint (</a:t>
            </a:r>
            <a:r>
              <a:rPr lang="hu-HU" sz="2400" dirty="0" err="1">
                <a:solidFill>
                  <a:srgbClr val="14427D"/>
                </a:solidFill>
              </a:rPr>
              <a:t>növ</a:t>
            </a:r>
            <a:r>
              <a:rPr lang="hu-HU" sz="2400" dirty="0">
                <a:solidFill>
                  <a:srgbClr val="14427D"/>
                </a:solidFill>
              </a:rPr>
              <a:t>. </a:t>
            </a:r>
            <a:r>
              <a:rPr lang="hu-HU" sz="2400" dirty="0" err="1">
                <a:solidFill>
                  <a:srgbClr val="14427D"/>
                </a:solidFill>
              </a:rPr>
              <a:t>term</a:t>
            </a:r>
            <a:r>
              <a:rPr lang="hu-HU" sz="2400" dirty="0">
                <a:solidFill>
                  <a:srgbClr val="14427D"/>
                </a:solidFill>
              </a:rPr>
              <a:t>., állat, kertészet…)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14427D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14427D"/>
                </a:solidFill>
              </a:rPr>
              <a:t>Rendszeres interakció: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Kommunikáció szerepe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(A kommunikáció az információk, gondolatok, érzelmek vagy üzenetek </a:t>
            </a:r>
            <a:r>
              <a:rPr lang="hu-HU" sz="2400" b="1" dirty="0">
                <a:solidFill>
                  <a:srgbClr val="14427D"/>
                </a:solidFill>
              </a:rPr>
              <a:t>cseréje</a:t>
            </a:r>
            <a:r>
              <a:rPr lang="hu-HU" sz="2400" dirty="0">
                <a:solidFill>
                  <a:srgbClr val="14427D"/>
                </a:solidFill>
              </a:rPr>
              <a:t> emberek vagy más élőlények között, verbális (szavak), nonverbális (testbeszéd, mimika) vagy írott formában, egy közös jelrendszer segítségével).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14427D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36C086C-3886-C86E-A5B6-4E9DB41B9275}"/>
              </a:ext>
            </a:extLst>
          </p:cNvPr>
          <p:cNvSpPr txBox="1"/>
          <p:nvPr/>
        </p:nvSpPr>
        <p:spPr>
          <a:xfrm>
            <a:off x="4092438" y="348713"/>
            <a:ext cx="20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>
                <a:solidFill>
                  <a:srgbClr val="14427D"/>
                </a:solidFill>
              </a:rPr>
              <a:t>Közösség	:</a:t>
            </a:r>
          </a:p>
        </p:txBody>
      </p:sp>
      <p:pic>
        <p:nvPicPr>
          <p:cNvPr id="2" name="0B4D440D-37C7-403D-B2BB-7A2121D22BE3" descr="VOSZ_AGRÁR_logo3 FB.jpg">
            <a:extLst>
              <a:ext uri="{FF2B5EF4-FFF2-40B4-BE49-F238E27FC236}">
                <a16:creationId xmlns:a16="http://schemas.microsoft.com/office/drawing/2014/main" id="{78B6B5DE-ABD0-FCE1-27C2-8D648B19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311" y="4390605"/>
            <a:ext cx="1069899" cy="10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306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900EB-1D6A-7C74-AD2D-FEC1D6306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6BB63FCF-D4D7-2E15-571F-5A6784EA06C0}"/>
              </a:ext>
            </a:extLst>
          </p:cNvPr>
          <p:cNvSpPr txBox="1"/>
          <p:nvPr/>
        </p:nvSpPr>
        <p:spPr>
          <a:xfrm>
            <a:off x="441702" y="1397496"/>
            <a:ext cx="108875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Találkozások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Problémafelvetések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Közös gondolkodás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Megoldási pontok megtalálása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14427D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14427D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Rendezvények, események: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Az Év Agrárembere, Magyarország Legszebb Birtoka, Nemzet Gazdásza, Kézműves kiválóságok, Agrármarketing díj, </a:t>
            </a:r>
            <a:r>
              <a:rPr lang="hu-HU" sz="2400" dirty="0" err="1">
                <a:solidFill>
                  <a:srgbClr val="14427D"/>
                </a:solidFill>
              </a:rPr>
              <a:t>Agrofotó</a:t>
            </a:r>
            <a:r>
              <a:rPr lang="hu-HU" sz="2400" dirty="0">
                <a:solidFill>
                  <a:srgbClr val="14427D"/>
                </a:solidFill>
              </a:rPr>
              <a:t>, </a:t>
            </a:r>
            <a:r>
              <a:rPr lang="hu-HU" sz="2400" dirty="0" err="1">
                <a:solidFill>
                  <a:srgbClr val="14427D"/>
                </a:solidFill>
              </a:rPr>
              <a:t>AgroSummit</a:t>
            </a:r>
            <a:endParaRPr lang="hu-HU" sz="2400" dirty="0">
              <a:solidFill>
                <a:srgbClr val="14427D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221F09E-0312-362D-27BB-35426F02E07E}"/>
              </a:ext>
            </a:extLst>
          </p:cNvPr>
          <p:cNvSpPr txBox="1"/>
          <p:nvPr/>
        </p:nvSpPr>
        <p:spPr>
          <a:xfrm>
            <a:off x="3385265" y="650930"/>
            <a:ext cx="3136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>
                <a:solidFill>
                  <a:srgbClr val="14427D"/>
                </a:solidFill>
              </a:rPr>
              <a:t>Közösségépítés	:</a:t>
            </a:r>
          </a:p>
        </p:txBody>
      </p:sp>
      <p:pic>
        <p:nvPicPr>
          <p:cNvPr id="2" name="0B4D440D-37C7-403D-B2BB-7A2121D22BE3" descr="VOSZ_AGRÁR_logo3 FB.jpg">
            <a:extLst>
              <a:ext uri="{FF2B5EF4-FFF2-40B4-BE49-F238E27FC236}">
                <a16:creationId xmlns:a16="http://schemas.microsoft.com/office/drawing/2014/main" id="{B8275BCB-0865-7A19-F22D-385E95C0F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311" y="4390605"/>
            <a:ext cx="1069899" cy="10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270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670B4-BB45-CC08-8070-A5CB7BB79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3ED902AB-EA26-92BB-580C-301DD479D4CE}"/>
              </a:ext>
            </a:extLst>
          </p:cNvPr>
          <p:cNvSpPr txBox="1"/>
          <p:nvPr/>
        </p:nvSpPr>
        <p:spPr>
          <a:xfrm>
            <a:off x="441702" y="1397496"/>
            <a:ext cx="108875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Információk gyűjtése, rendszerezése, visszajuttatása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Értékes információkért lobbizás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Saját tagjaink közösséggé formálása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Értékteremtés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14427D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14427D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8C119A9-8E5F-81D8-E74B-FA4CB482FC0C}"/>
              </a:ext>
            </a:extLst>
          </p:cNvPr>
          <p:cNvSpPr txBox="1"/>
          <p:nvPr/>
        </p:nvSpPr>
        <p:spPr>
          <a:xfrm>
            <a:off x="3331053" y="650930"/>
            <a:ext cx="3244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>
                <a:solidFill>
                  <a:srgbClr val="14427D"/>
                </a:solidFill>
              </a:rPr>
              <a:t>Érdekképviselet	:</a:t>
            </a:r>
          </a:p>
        </p:txBody>
      </p:sp>
      <p:pic>
        <p:nvPicPr>
          <p:cNvPr id="2" name="0B4D440D-37C7-403D-B2BB-7A2121D22BE3" descr="VOSZ_AGRÁR_logo3 FB.jpg">
            <a:extLst>
              <a:ext uri="{FF2B5EF4-FFF2-40B4-BE49-F238E27FC236}">
                <a16:creationId xmlns:a16="http://schemas.microsoft.com/office/drawing/2014/main" id="{0583A18A-B719-5C1C-088B-E89283C9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311" y="4390605"/>
            <a:ext cx="1069899" cy="10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444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B4D440D-37C7-403D-B2BB-7A2121D22BE3" descr="VOSZ_AGRÁR_logo3 FB.jpg">
            <a:extLst>
              <a:ext uri="{FF2B5EF4-FFF2-40B4-BE49-F238E27FC236}">
                <a16:creationId xmlns:a16="http://schemas.microsoft.com/office/drawing/2014/main" id="{7DEE783F-BC4D-56DE-B82E-5C426D15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29" y="1119434"/>
            <a:ext cx="4776385" cy="47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CA8AB4-E316-453A-A407-B01DAD55F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5D95CE1-32C5-0AEA-139C-9BCA7378BCFC}"/>
              </a:ext>
            </a:extLst>
          </p:cNvPr>
          <p:cNvSpPr txBox="1"/>
          <p:nvPr/>
        </p:nvSpPr>
        <p:spPr>
          <a:xfrm>
            <a:off x="441703" y="1777908"/>
            <a:ext cx="1088755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2400" dirty="0">
                <a:solidFill>
                  <a:srgbClr val="14427D"/>
                </a:solidFill>
              </a:rPr>
              <a:t>Agrármérnök (Georgikon)</a:t>
            </a: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Szakközgazda (Pécs)</a:t>
            </a: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AGROTREND Média csoport tulajdonos</a:t>
            </a: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VOSZ agrártagozat elnöke</a:t>
            </a: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Magyar Civil Háló agrárkollégium elnöke</a:t>
            </a: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Gazdálkodó (Fiammal)</a:t>
            </a: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TulipGarden kertek alapítója</a:t>
            </a: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Lutheránus </a:t>
            </a: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Rendíthetetlen optimista</a:t>
            </a:r>
          </a:p>
          <a:p>
            <a:pPr algn="l"/>
            <a:endParaRPr lang="hu-HU" sz="2400" dirty="0">
              <a:solidFill>
                <a:srgbClr val="14427D"/>
              </a:solidFill>
            </a:endParaRPr>
          </a:p>
          <a:p>
            <a:pPr algn="l"/>
            <a:r>
              <a:rPr lang="hu-HU" dirty="0">
                <a:solidFill>
                  <a:srgbClr val="14427D"/>
                </a:solidFill>
              </a:rPr>
              <a:t> 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B91A2C3-557B-20FF-350E-B56BD880DA85}"/>
              </a:ext>
            </a:extLst>
          </p:cNvPr>
          <p:cNvSpPr txBox="1"/>
          <p:nvPr/>
        </p:nvSpPr>
        <p:spPr>
          <a:xfrm>
            <a:off x="441703" y="842881"/>
            <a:ext cx="2702663" cy="441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srgbClr val="14427D"/>
                </a:solidFill>
              </a:rPr>
              <a:t>Mátrai Zoltán</a:t>
            </a:r>
          </a:p>
        </p:txBody>
      </p:sp>
      <p:pic>
        <p:nvPicPr>
          <p:cNvPr id="5" name="0B4D440D-37C7-403D-B2BB-7A2121D22BE3" descr="VOSZ_AGRÁR_logo3 FB.jpg">
            <a:extLst>
              <a:ext uri="{FF2B5EF4-FFF2-40B4-BE49-F238E27FC236}">
                <a16:creationId xmlns:a16="http://schemas.microsoft.com/office/drawing/2014/main" id="{328A6821-2ECB-C353-961F-23B582A1F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311" y="4390605"/>
            <a:ext cx="1069899" cy="10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786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"/>
          <p:cNvSpPr txBox="1"/>
          <p:nvPr/>
        </p:nvSpPr>
        <p:spPr>
          <a:xfrm>
            <a:off x="1053620" y="1029837"/>
            <a:ext cx="11227419" cy="174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hu-HU" sz="40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 VOSZ feladatai és programja</a:t>
            </a:r>
            <a:endParaRPr dirty="0"/>
          </a:p>
        </p:txBody>
      </p:sp>
      <p:sp>
        <p:nvSpPr>
          <p:cNvPr id="672" name="Google Shape;672;p8"/>
          <p:cNvSpPr/>
          <p:nvPr/>
        </p:nvSpPr>
        <p:spPr>
          <a:xfrm>
            <a:off x="-11142" y="-8546"/>
            <a:ext cx="2419805" cy="1913178"/>
          </a:xfrm>
          <a:custGeom>
            <a:avLst/>
            <a:gdLst/>
            <a:ahLst/>
            <a:cxnLst/>
            <a:rect l="l" t="t" r="r" b="b"/>
            <a:pathLst>
              <a:path w="1652964" h="1172326" extrusionOk="0">
                <a:moveTo>
                  <a:pt x="0" y="0"/>
                </a:moveTo>
                <a:lnTo>
                  <a:pt x="1201552" y="7887"/>
                </a:lnTo>
                <a:lnTo>
                  <a:pt x="1652964" y="1172326"/>
                </a:lnTo>
                <a:lnTo>
                  <a:pt x="1" y="1164439"/>
                </a:lnTo>
                <a:cubicBezTo>
                  <a:pt x="1" y="776293"/>
                  <a:pt x="0" y="388146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50196"/>
                </a:srgbClr>
              </a:gs>
              <a:gs pos="83000">
                <a:srgbClr val="FCFCFC">
                  <a:alpha val="0"/>
                </a:srgbClr>
              </a:gs>
              <a:gs pos="100000">
                <a:srgbClr val="FCFCFC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0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41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9" name="Google Shape;709;p10"/>
          <p:cNvGrpSpPr/>
          <p:nvPr/>
        </p:nvGrpSpPr>
        <p:grpSpPr>
          <a:xfrm rot="10800000" flipH="1">
            <a:off x="-15206" y="0"/>
            <a:ext cx="12222411" cy="6856941"/>
            <a:chOff x="-30411" y="-11015"/>
            <a:chExt cx="12222411" cy="6856941"/>
          </a:xfrm>
        </p:grpSpPr>
        <p:sp>
          <p:nvSpPr>
            <p:cNvPr id="710" name="Google Shape;710;p10"/>
            <p:cNvSpPr/>
            <p:nvPr/>
          </p:nvSpPr>
          <p:spPr>
            <a:xfrm>
              <a:off x="-30411" y="-11015"/>
              <a:ext cx="12222411" cy="6856941"/>
            </a:xfrm>
            <a:custGeom>
              <a:avLst/>
              <a:gdLst/>
              <a:ahLst/>
              <a:cxnLst/>
              <a:rect l="l" t="t" r="r" b="b"/>
              <a:pathLst>
                <a:path w="32614003" h="10287000" extrusionOk="0">
                  <a:moveTo>
                    <a:pt x="0" y="0"/>
                  </a:moveTo>
                  <a:lnTo>
                    <a:pt x="32614002" y="0"/>
                  </a:lnTo>
                  <a:lnTo>
                    <a:pt x="32614002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l="-15737" r="-62145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927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0"/>
            <p:cNvSpPr/>
            <p:nvPr/>
          </p:nvSpPr>
          <p:spPr>
            <a:xfrm>
              <a:off x="-30411" y="-8412"/>
              <a:ext cx="7213409" cy="6854337"/>
            </a:xfrm>
            <a:prstGeom prst="rect">
              <a:avLst/>
            </a:prstGeom>
            <a:gradFill>
              <a:gsLst>
                <a:gs pos="0">
                  <a:srgbClr val="004182"/>
                </a:gs>
                <a:gs pos="35000">
                  <a:srgbClr val="004182"/>
                </a:gs>
                <a:gs pos="100000">
                  <a:srgbClr val="0F448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2" name="Google Shape;712;p10"/>
          <p:cNvSpPr/>
          <p:nvPr/>
        </p:nvSpPr>
        <p:spPr>
          <a:xfrm>
            <a:off x="4390974" y="3988892"/>
            <a:ext cx="3379379" cy="3379379"/>
          </a:xfrm>
          <a:prstGeom prst="ellipse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10"/>
          <p:cNvSpPr/>
          <p:nvPr/>
        </p:nvSpPr>
        <p:spPr>
          <a:xfrm>
            <a:off x="8304160" y="2267546"/>
            <a:ext cx="3379379" cy="3379379"/>
          </a:xfrm>
          <a:prstGeom prst="ellipse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10"/>
          <p:cNvSpPr/>
          <p:nvPr/>
        </p:nvSpPr>
        <p:spPr>
          <a:xfrm>
            <a:off x="8643406" y="2606414"/>
            <a:ext cx="2701644" cy="270164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10"/>
          <p:cNvSpPr/>
          <p:nvPr/>
        </p:nvSpPr>
        <p:spPr>
          <a:xfrm>
            <a:off x="421468" y="2115146"/>
            <a:ext cx="3379379" cy="3379379"/>
          </a:xfrm>
          <a:prstGeom prst="ellipse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10"/>
          <p:cNvSpPr/>
          <p:nvPr/>
        </p:nvSpPr>
        <p:spPr>
          <a:xfrm>
            <a:off x="4745177" y="4358685"/>
            <a:ext cx="2701644" cy="270164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10"/>
          <p:cNvSpPr/>
          <p:nvPr/>
        </p:nvSpPr>
        <p:spPr>
          <a:xfrm>
            <a:off x="760714" y="2454014"/>
            <a:ext cx="2701644" cy="270164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8" name="Google Shape;718;p10" descr="A map of a count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5345" y="1051882"/>
            <a:ext cx="6852635" cy="4848179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10"/>
          <p:cNvSpPr txBox="1"/>
          <p:nvPr/>
        </p:nvSpPr>
        <p:spPr>
          <a:xfrm>
            <a:off x="4463055" y="543695"/>
            <a:ext cx="3547884" cy="873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27D"/>
              </a:buClr>
              <a:buSzPts val="3000"/>
              <a:buFont typeface="Arial"/>
              <a:buNone/>
            </a:pPr>
            <a:r>
              <a:rPr lang="hu-HU" sz="2800" b="1" i="0" u="none" strike="noStrike" cap="non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ÉRDEKKÉPVISELET, ÉRDEKVÉDELEM</a:t>
            </a:r>
            <a:endParaRPr sz="2800" b="1" i="0" u="none" strike="noStrike" cap="none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20" name="Google Shape;720;p10"/>
          <p:cNvSpPr txBox="1"/>
          <p:nvPr/>
        </p:nvSpPr>
        <p:spPr>
          <a:xfrm>
            <a:off x="319189" y="1475948"/>
            <a:ext cx="3591285" cy="131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27D"/>
              </a:buClr>
              <a:buSzPts val="3000"/>
              <a:buFont typeface="Arial"/>
              <a:buNone/>
            </a:pPr>
            <a:r>
              <a:rPr lang="hu-HU" sz="2800" b="1" i="0" u="none" strike="noStrike" cap="non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SZOLGÁLTATÁSOK, VÁLLALKOZÁSFEJLESZTÉS</a:t>
            </a:r>
            <a:endParaRPr sz="2800" b="1" i="0" u="none" strike="noStrike" cap="none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21" name="Google Shape;721;p10"/>
          <p:cNvSpPr txBox="1"/>
          <p:nvPr/>
        </p:nvSpPr>
        <p:spPr>
          <a:xfrm>
            <a:off x="8211700" y="1386032"/>
            <a:ext cx="3745231" cy="131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27D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TÁRSADALMI FELELŐSSÉGVÁLLALÁS,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27D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KULTURÁLIS MISSZIÓ</a:t>
            </a:r>
            <a:endParaRPr sz="2800" b="1" i="0" u="none" strike="noStrike" cap="none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722" name="Google Shape;722;p10" descr="A logo with colorful line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8443" y="5282150"/>
            <a:ext cx="954629" cy="547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10" descr="A logo with a circular design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89835" y="5988561"/>
            <a:ext cx="1515709" cy="660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10" descr="A logo of a horse and a fenc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7142" y="5328858"/>
            <a:ext cx="812683" cy="50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10" descr="A green credit card with a black backgroun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8733" y="3070363"/>
            <a:ext cx="2530391" cy="142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24795" y="3508070"/>
            <a:ext cx="1272157" cy="49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10" descr="A statue of a person holding a palm tre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16040" y="2791928"/>
            <a:ext cx="902916" cy="137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0" descr="A blue circle with white arrow pointing up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83021" y="2682114"/>
            <a:ext cx="657028" cy="65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10" descr="A blue circle with white objects in it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51249" y="3179785"/>
            <a:ext cx="770803" cy="77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15323" y="4307912"/>
            <a:ext cx="1386958" cy="69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0" descr="A képen embléma, Betűtípus, Grafika, tervezés látható&#10;&#10;Előfordulhat, hogy a mesterséges intelligencia által létrehozott tartalom helytelen.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568698" y="4339639"/>
            <a:ext cx="1085675" cy="49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0" descr="A képen szimbólum, embléma, Grafika, Betűtípus látható&#10;&#10;Előfordulhat, hogy a mesterséges intelligencia által létrehozott tartalom helytelen.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975232" y="1475948"/>
            <a:ext cx="523529" cy="52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0" descr="A képen szöveg, Betűtípus, Grafika, embléma látható&#10;&#10;Előfordulhat, hogy a mesterséges intelligencia által létrehozott tartalom helytelen.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83215" y="6165706"/>
            <a:ext cx="1256070" cy="343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"/>
          <p:cNvSpPr/>
          <p:nvPr/>
        </p:nvSpPr>
        <p:spPr>
          <a:xfrm>
            <a:off x="-11758" y="-63491"/>
            <a:ext cx="838071" cy="6959585"/>
          </a:xfrm>
          <a:prstGeom prst="rect">
            <a:avLst/>
          </a:prstGeom>
          <a:solidFill>
            <a:srgbClr val="0041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9"/>
          <p:cNvSpPr txBox="1"/>
          <p:nvPr/>
        </p:nvSpPr>
        <p:spPr>
          <a:xfrm rot="-5400000">
            <a:off x="-2540307" y="2961682"/>
            <a:ext cx="55934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VOSZ számokban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1341" y="558723"/>
            <a:ext cx="6047089" cy="570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9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37" y="1606908"/>
            <a:ext cx="675680" cy="37963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9"/>
          <p:cNvSpPr txBox="1"/>
          <p:nvPr/>
        </p:nvSpPr>
        <p:spPr>
          <a:xfrm>
            <a:off x="1891975" y="687936"/>
            <a:ext cx="249163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A5D9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48A5D9"/>
                </a:solidFill>
                <a:latin typeface="Arial"/>
                <a:ea typeface="Arial"/>
                <a:cs typeface="Arial"/>
                <a:sym typeface="Arial"/>
              </a:rPr>
              <a:t>Prima pénzjutalom </a:t>
            </a:r>
            <a:br>
              <a:rPr lang="hu-HU" sz="2000" b="1" i="0" u="none" strike="noStrike" cap="none">
                <a:solidFill>
                  <a:srgbClr val="48A5D9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b="1" i="0" u="none" strike="noStrike" cap="none">
              <a:solidFill>
                <a:srgbClr val="48A5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9"/>
          <p:cNvSpPr txBox="1"/>
          <p:nvPr/>
        </p:nvSpPr>
        <p:spPr>
          <a:xfrm>
            <a:off x="4630649" y="889601"/>
            <a:ext cx="983624" cy="43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3350"/>
              </a:lnSpc>
              <a:spcBef>
                <a:spcPts val="0"/>
              </a:spcBef>
              <a:spcAft>
                <a:spcPts val="0"/>
              </a:spcAft>
              <a:buClr>
                <a:srgbClr val="48A5D9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48A5D9"/>
                </a:solidFill>
                <a:latin typeface="Arial"/>
                <a:ea typeface="Arial"/>
                <a:cs typeface="Arial"/>
                <a:sym typeface="Arial"/>
              </a:rPr>
              <a:t>7,5 </a:t>
            </a:r>
            <a:br>
              <a:rPr lang="hu-HU" sz="2000" b="1" i="0" u="none" strike="noStrike" cap="none">
                <a:solidFill>
                  <a:srgbClr val="48A5D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000" b="1" i="0" u="none" strike="noStrike" cap="none">
                <a:solidFill>
                  <a:srgbClr val="48A5D9"/>
                </a:solidFill>
                <a:latin typeface="Arial"/>
                <a:ea typeface="Arial"/>
                <a:cs typeface="Arial"/>
                <a:sym typeface="Arial"/>
              </a:rPr>
              <a:t>milliárd</a:t>
            </a:r>
            <a:endParaRPr/>
          </a:p>
        </p:txBody>
      </p:sp>
      <p:sp>
        <p:nvSpPr>
          <p:cNvPr id="684" name="Google Shape;684;p9"/>
          <p:cNvSpPr txBox="1"/>
          <p:nvPr/>
        </p:nvSpPr>
        <p:spPr>
          <a:xfrm>
            <a:off x="8068196" y="2505740"/>
            <a:ext cx="983624" cy="221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3350"/>
              </a:lnSpc>
              <a:spcBef>
                <a:spcPts val="0"/>
              </a:spcBef>
              <a:spcAft>
                <a:spcPts val="0"/>
              </a:spcAft>
              <a:buClr>
                <a:srgbClr val="E5003B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E5003B"/>
                </a:solidFill>
                <a:latin typeface="Arial"/>
                <a:ea typeface="Arial"/>
                <a:cs typeface="Arial"/>
                <a:sym typeface="Arial"/>
              </a:rPr>
              <a:t>25 000</a:t>
            </a:r>
            <a:endParaRPr/>
          </a:p>
        </p:txBody>
      </p:sp>
      <p:sp>
        <p:nvSpPr>
          <p:cNvPr id="685" name="Google Shape;685;p9"/>
          <p:cNvSpPr txBox="1"/>
          <p:nvPr/>
        </p:nvSpPr>
        <p:spPr>
          <a:xfrm>
            <a:off x="8102057" y="3994727"/>
            <a:ext cx="983624" cy="62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8761"/>
              </a:lnSpc>
              <a:spcBef>
                <a:spcPts val="0"/>
              </a:spcBef>
              <a:spcAft>
                <a:spcPts val="0"/>
              </a:spcAft>
              <a:buClr>
                <a:srgbClr val="0077AA"/>
              </a:buClr>
              <a:buSzPts val="1050"/>
              <a:buFont typeface="Arial"/>
              <a:buNone/>
            </a:pPr>
            <a:r>
              <a:rPr lang="hu-HU" sz="1050" b="1" i="0" u="none" strike="noStrike" cap="none">
                <a:solidFill>
                  <a:srgbClr val="0077AA"/>
                </a:solidFill>
                <a:latin typeface="Arial"/>
                <a:ea typeface="Arial"/>
                <a:cs typeface="Arial"/>
                <a:sym typeface="Arial"/>
              </a:rPr>
              <a:t>Széchenyi </a:t>
            </a:r>
            <a:br>
              <a:rPr lang="hu-HU" sz="1050" b="1" i="0" u="none" strike="noStrike" cap="none">
                <a:solidFill>
                  <a:srgbClr val="0077A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050" b="1" i="0" u="none" strike="noStrike" cap="none">
                <a:solidFill>
                  <a:srgbClr val="0077AA"/>
                </a:solidFill>
                <a:latin typeface="Arial"/>
                <a:ea typeface="Arial"/>
                <a:cs typeface="Arial"/>
                <a:sym typeface="Arial"/>
              </a:rPr>
              <a:t>Kártya </a:t>
            </a:r>
            <a:br>
              <a:rPr lang="hu-HU" sz="1050" b="1" i="0" u="none" strike="noStrike" cap="none">
                <a:solidFill>
                  <a:srgbClr val="0077A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050" b="1" i="0" u="none" strike="noStrike" cap="none">
                <a:solidFill>
                  <a:srgbClr val="0077AA"/>
                </a:solidFill>
                <a:latin typeface="Arial"/>
                <a:ea typeface="Arial"/>
                <a:cs typeface="Arial"/>
                <a:sym typeface="Arial"/>
              </a:rPr>
              <a:t>PROGRAM</a:t>
            </a:r>
            <a:endParaRPr/>
          </a:p>
        </p:txBody>
      </p:sp>
      <p:sp>
        <p:nvSpPr>
          <p:cNvPr id="686" name="Google Shape;686;p9"/>
          <p:cNvSpPr txBox="1"/>
          <p:nvPr/>
        </p:nvSpPr>
        <p:spPr>
          <a:xfrm>
            <a:off x="6727106" y="1106134"/>
            <a:ext cx="983624" cy="221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3350"/>
              </a:lnSpc>
              <a:spcBef>
                <a:spcPts val="0"/>
              </a:spcBef>
              <a:spcAft>
                <a:spcPts val="0"/>
              </a:spcAft>
              <a:buClr>
                <a:srgbClr val="35AD53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35AD53"/>
                </a:solidFill>
                <a:latin typeface="Arial"/>
                <a:ea typeface="Arial"/>
                <a:cs typeface="Arial"/>
                <a:sym typeface="Arial"/>
              </a:rPr>
              <a:t>65 000+</a:t>
            </a:r>
            <a:endParaRPr sz="2000" b="1" i="0" u="none" strike="noStrike" cap="none">
              <a:solidFill>
                <a:srgbClr val="35AD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9"/>
          <p:cNvSpPr txBox="1"/>
          <p:nvPr/>
        </p:nvSpPr>
        <p:spPr>
          <a:xfrm>
            <a:off x="6838786" y="5646257"/>
            <a:ext cx="669236" cy="439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3350"/>
              </a:lnSpc>
              <a:spcBef>
                <a:spcPts val="0"/>
              </a:spcBef>
              <a:spcAft>
                <a:spcPts val="0"/>
              </a:spcAft>
              <a:buClr>
                <a:srgbClr val="48A5D9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48A5D9"/>
                </a:solidFill>
                <a:latin typeface="Arial"/>
                <a:ea typeface="Arial"/>
                <a:cs typeface="Arial"/>
                <a:sym typeface="Arial"/>
              </a:rPr>
              <a:t>2700+</a:t>
            </a:r>
            <a:endParaRPr sz="2000" b="1" i="0" u="none" strike="noStrike" cap="none">
              <a:solidFill>
                <a:srgbClr val="48A5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9"/>
          <p:cNvSpPr txBox="1"/>
          <p:nvPr/>
        </p:nvSpPr>
        <p:spPr>
          <a:xfrm>
            <a:off x="4701156" y="5646257"/>
            <a:ext cx="744704" cy="221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3350"/>
              </a:lnSpc>
              <a:spcBef>
                <a:spcPts val="0"/>
              </a:spcBef>
              <a:spcAft>
                <a:spcPts val="0"/>
              </a:spcAft>
              <a:buClr>
                <a:srgbClr val="35AD53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35AD53"/>
                </a:solidFill>
                <a:latin typeface="Arial"/>
                <a:ea typeface="Arial"/>
                <a:cs typeface="Arial"/>
                <a:sym typeface="Arial"/>
              </a:rPr>
              <a:t>1200+</a:t>
            </a:r>
            <a:endParaRPr sz="2000" b="1" i="0" u="none" strike="noStrike" cap="none">
              <a:solidFill>
                <a:srgbClr val="35AD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9"/>
          <p:cNvSpPr txBox="1"/>
          <p:nvPr/>
        </p:nvSpPr>
        <p:spPr>
          <a:xfrm>
            <a:off x="3361466" y="4249266"/>
            <a:ext cx="706200" cy="221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3350"/>
              </a:lnSpc>
              <a:spcBef>
                <a:spcPts val="0"/>
              </a:spcBef>
              <a:spcAft>
                <a:spcPts val="0"/>
              </a:spcAft>
              <a:buClr>
                <a:srgbClr val="004B85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004B85"/>
                </a:solidFill>
                <a:latin typeface="Arial"/>
                <a:ea typeface="Arial"/>
                <a:cs typeface="Arial"/>
                <a:sym typeface="Arial"/>
              </a:rPr>
              <a:t>800+</a:t>
            </a:r>
            <a:endParaRPr sz="2000" b="1" i="0" u="none" strike="noStrike" cap="none">
              <a:solidFill>
                <a:srgbClr val="004B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9"/>
          <p:cNvSpPr txBox="1"/>
          <p:nvPr/>
        </p:nvSpPr>
        <p:spPr>
          <a:xfrm>
            <a:off x="3417605" y="2479645"/>
            <a:ext cx="706200" cy="221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3350"/>
              </a:lnSpc>
              <a:spcBef>
                <a:spcPts val="0"/>
              </a:spcBef>
              <a:spcAft>
                <a:spcPts val="0"/>
              </a:spcAft>
              <a:buClr>
                <a:srgbClr val="E5003B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E5003B"/>
                </a:solidFill>
                <a:latin typeface="Arial"/>
                <a:ea typeface="Arial"/>
                <a:cs typeface="Arial"/>
                <a:sym typeface="Arial"/>
              </a:rPr>
              <a:t>600+</a:t>
            </a:r>
            <a:endParaRPr sz="2000" b="1" i="0" u="none" strike="noStrike" cap="none">
              <a:solidFill>
                <a:srgbClr val="E500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9"/>
          <p:cNvSpPr txBox="1"/>
          <p:nvPr/>
        </p:nvSpPr>
        <p:spPr>
          <a:xfrm>
            <a:off x="589093" y="1800957"/>
            <a:ext cx="249163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03B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E5003B"/>
                </a:solidFill>
                <a:latin typeface="Arial"/>
                <a:ea typeface="Arial"/>
                <a:cs typeface="Arial"/>
                <a:sym typeface="Arial"/>
              </a:rPr>
              <a:t>Prima Primissima </a:t>
            </a:r>
            <a:endParaRPr sz="2000" b="1" i="0" u="none" strike="noStrike" cap="none">
              <a:solidFill>
                <a:srgbClr val="E5003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03B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E5003B"/>
                </a:solidFill>
                <a:latin typeface="Arial"/>
                <a:ea typeface="Arial"/>
                <a:cs typeface="Arial"/>
                <a:sym typeface="Arial"/>
              </a:rPr>
              <a:t>díjazott</a:t>
            </a:r>
            <a:endParaRPr/>
          </a:p>
        </p:txBody>
      </p:sp>
      <p:sp>
        <p:nvSpPr>
          <p:cNvPr id="692" name="Google Shape;692;p9"/>
          <p:cNvSpPr txBox="1"/>
          <p:nvPr/>
        </p:nvSpPr>
        <p:spPr>
          <a:xfrm>
            <a:off x="9216551" y="3466909"/>
            <a:ext cx="2975449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7AA"/>
              </a:buClr>
              <a:buSzPts val="2000"/>
              <a:buFont typeface="Arial"/>
              <a:buNone/>
            </a:pPr>
            <a:br>
              <a:rPr lang="hu-HU" sz="2000" b="1" i="0" u="none" strike="noStrike" cap="none">
                <a:solidFill>
                  <a:srgbClr val="0077A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000" b="1" i="0" u="none" strike="noStrike" cap="none">
                <a:solidFill>
                  <a:srgbClr val="0077AA"/>
                </a:solidFill>
                <a:latin typeface="Arial"/>
                <a:ea typeface="Arial"/>
                <a:cs typeface="Arial"/>
                <a:sym typeface="Arial"/>
              </a:rPr>
              <a:t>+500 000 hitelszerződés, </a:t>
            </a:r>
            <a:endParaRPr sz="2000" b="1" i="0" u="none" strike="noStrike" cap="none">
              <a:solidFill>
                <a:srgbClr val="0077A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7AA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0077AA"/>
                </a:solidFill>
                <a:latin typeface="Arial"/>
                <a:ea typeface="Arial"/>
                <a:cs typeface="Arial"/>
                <a:sym typeface="Arial"/>
              </a:rPr>
              <a:t>+9 ezer milliárd Ft kihelyezett </a:t>
            </a:r>
            <a:br>
              <a:rPr lang="hu-HU" sz="2000" b="1" i="0" u="none" strike="noStrike" cap="none">
                <a:solidFill>
                  <a:srgbClr val="0077AA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b="1" i="0" u="none" strike="noStrike" cap="none">
              <a:solidFill>
                <a:srgbClr val="0077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9"/>
          <p:cNvSpPr txBox="1"/>
          <p:nvPr/>
        </p:nvSpPr>
        <p:spPr>
          <a:xfrm>
            <a:off x="9249042" y="2233424"/>
            <a:ext cx="28128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03B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E5003B"/>
                </a:solidFill>
                <a:latin typeface="Arial"/>
                <a:ea typeface="Arial"/>
                <a:cs typeface="Arial"/>
                <a:sym typeface="Arial"/>
              </a:rPr>
              <a:t>Aktív VOSZ-tag</a:t>
            </a:r>
            <a:endParaRPr/>
          </a:p>
        </p:txBody>
      </p:sp>
      <p:sp>
        <p:nvSpPr>
          <p:cNvPr id="694" name="Google Shape;694;p9"/>
          <p:cNvSpPr txBox="1"/>
          <p:nvPr/>
        </p:nvSpPr>
        <p:spPr>
          <a:xfrm>
            <a:off x="7888805" y="611782"/>
            <a:ext cx="420066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AD53"/>
              </a:buClr>
              <a:buSzPts val="2000"/>
              <a:buFont typeface="Arial"/>
              <a:buNone/>
            </a:pPr>
            <a:br>
              <a:rPr lang="hu-HU" sz="2000" b="1" i="0" u="none" strike="noStrike" cap="none">
                <a:solidFill>
                  <a:srgbClr val="35AD5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000" b="1" i="0" u="none" strike="noStrike" cap="none">
                <a:solidFill>
                  <a:srgbClr val="35AD53"/>
                </a:solidFill>
                <a:latin typeface="Arial"/>
                <a:ea typeface="Arial"/>
                <a:cs typeface="Arial"/>
                <a:sym typeface="Arial"/>
              </a:rPr>
              <a:t>vállalkozás elérése</a:t>
            </a:r>
            <a:endParaRPr sz="2000" b="1" i="0" u="none" strike="noStrike" cap="none">
              <a:solidFill>
                <a:srgbClr val="35AD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9"/>
          <p:cNvSpPr txBox="1"/>
          <p:nvPr/>
        </p:nvSpPr>
        <p:spPr>
          <a:xfrm>
            <a:off x="564191" y="3879934"/>
            <a:ext cx="24916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5"/>
              </a:buClr>
              <a:buSzPts val="2000"/>
              <a:buFont typeface="Arial"/>
              <a:buNone/>
            </a:pPr>
            <a:br>
              <a:rPr lang="hu-HU" sz="2000" b="1" i="0" u="none" strike="noStrike" cap="none">
                <a:solidFill>
                  <a:srgbClr val="004B8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000" b="1" i="0" u="none" strike="noStrike" cap="none">
                <a:solidFill>
                  <a:srgbClr val="004B85"/>
                </a:solidFill>
                <a:latin typeface="Arial"/>
                <a:ea typeface="Arial"/>
                <a:cs typeface="Arial"/>
                <a:sym typeface="Arial"/>
              </a:rPr>
              <a:t>Junior Prima </a:t>
            </a:r>
            <a:endParaRPr sz="2000" b="1" i="0" u="none" strike="noStrike" cap="none">
              <a:solidFill>
                <a:srgbClr val="004B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5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rgbClr val="004B85"/>
                </a:solidFill>
                <a:latin typeface="Arial"/>
                <a:ea typeface="Arial"/>
                <a:cs typeface="Arial"/>
                <a:sym typeface="Arial"/>
              </a:rPr>
              <a:t>díjazott</a:t>
            </a:r>
            <a:endParaRPr/>
          </a:p>
        </p:txBody>
      </p:sp>
      <p:sp>
        <p:nvSpPr>
          <p:cNvPr id="696" name="Google Shape;696;p9"/>
          <p:cNvSpPr txBox="1"/>
          <p:nvPr/>
        </p:nvSpPr>
        <p:spPr>
          <a:xfrm>
            <a:off x="940596" y="6458136"/>
            <a:ext cx="37495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2"/>
              </a:buClr>
              <a:buSzPts val="2000"/>
              <a:buFont typeface="Arial"/>
              <a:buNone/>
            </a:pPr>
            <a:r>
              <a:rPr lang="hu-HU" sz="2000" b="1" i="1" u="none" strike="noStrike" cap="none">
                <a:solidFill>
                  <a:srgbClr val="004182"/>
                </a:solidFill>
                <a:latin typeface="Arial"/>
                <a:ea typeface="Arial"/>
                <a:cs typeface="Arial"/>
                <a:sym typeface="Arial"/>
              </a:rPr>
              <a:t>* 2025.júniusi adatok</a:t>
            </a:r>
            <a:endParaRPr sz="2000" b="1" i="1" u="none" strike="noStrike" cap="none">
              <a:solidFill>
                <a:srgbClr val="0041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7" name="Google Shape;69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1815" y="2968913"/>
            <a:ext cx="2491636" cy="94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" descr="A képen szöveg, Betűtípus, embléma, képernyőkép látható&#10;&#10;Előfordulhat, hogy a mesterséges intelligencia által létrehozott tartalom helytelen."/>
          <p:cNvPicPr preferRelativeResize="0"/>
          <p:nvPr/>
        </p:nvPicPr>
        <p:blipFill rotWithShape="1">
          <a:blip r:embed="rId6">
            <a:alphaModFix/>
          </a:blip>
          <a:srcRect l="35291" r="32589"/>
          <a:stretch/>
        </p:blipFill>
        <p:spPr>
          <a:xfrm>
            <a:off x="7851380" y="5257104"/>
            <a:ext cx="1945055" cy="94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" descr="A statue of a person holding a palm tre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71" y="2533486"/>
            <a:ext cx="2491636" cy="3793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65519" y="5165431"/>
            <a:ext cx="2034680" cy="13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9" descr="A green credit card with a black background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27942" t="24591" r="35135" b="29967"/>
          <a:stretch/>
        </p:blipFill>
        <p:spPr>
          <a:xfrm>
            <a:off x="10742999" y="4431508"/>
            <a:ext cx="1097129" cy="75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9" descr="A képen szöveg, Betűtípus, embléma, képernyőkép látható&#10;&#10;Előfordulhat, hogy a mesterséges intelligencia által létrehozott tartalom helytelen."/>
          <p:cNvPicPr preferRelativeResize="0"/>
          <p:nvPr/>
        </p:nvPicPr>
        <p:blipFill rotWithShape="1">
          <a:blip r:embed="rId6">
            <a:alphaModFix/>
          </a:blip>
          <a:srcRect r="65328"/>
          <a:stretch/>
        </p:blipFill>
        <p:spPr>
          <a:xfrm>
            <a:off x="9767056" y="5439058"/>
            <a:ext cx="1693697" cy="759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1121" y="-278297"/>
            <a:ext cx="12553121" cy="749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651" y="1725069"/>
            <a:ext cx="2358753" cy="2164883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5"/>
          <p:cNvSpPr txBox="1"/>
          <p:nvPr/>
        </p:nvSpPr>
        <p:spPr>
          <a:xfrm>
            <a:off x="-804889" y="213166"/>
            <a:ext cx="8516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hu-HU" sz="4000" b="1" i="0" u="none" strike="noStrike" cap="none">
                <a:solidFill>
                  <a:srgbClr val="43D658"/>
                </a:solidFill>
                <a:latin typeface="Bebas Neue"/>
                <a:ea typeface="Bebas Neue"/>
                <a:cs typeface="Bebas Neue"/>
                <a:sym typeface="Bebas Neue"/>
              </a:rPr>
              <a:t>digitális kikötő </a:t>
            </a:r>
            <a:r>
              <a:rPr lang="hu-HU" sz="4000" b="1" i="0" u="none" strike="noStrike" cap="non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vállalkozásoknak</a:t>
            </a:r>
            <a:endParaRPr sz="3200" b="1" i="0" u="none" strike="noStrike" cap="none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02" name="Google Shape;802;p15"/>
          <p:cNvSpPr txBox="1"/>
          <p:nvPr/>
        </p:nvSpPr>
        <p:spPr>
          <a:xfrm>
            <a:off x="1061299" y="1896877"/>
            <a:ext cx="33752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hu-HU" sz="2400" b="1" i="0" u="none" strike="noStrike" cap="non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Alapfunkciók</a:t>
            </a:r>
            <a:endParaRPr/>
          </a:p>
        </p:txBody>
      </p:sp>
      <p:sp>
        <p:nvSpPr>
          <p:cNvPr id="803" name="Google Shape;803;p15"/>
          <p:cNvSpPr txBox="1"/>
          <p:nvPr/>
        </p:nvSpPr>
        <p:spPr>
          <a:xfrm>
            <a:off x="952178" y="2609339"/>
            <a:ext cx="2801700" cy="348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7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Számlázó</a:t>
            </a:r>
            <a:endParaRPr/>
          </a:p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7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Banki tranzakciók</a:t>
            </a:r>
            <a:endParaRPr/>
          </a:p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7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Kalkulátorok</a:t>
            </a:r>
            <a:endParaRPr/>
          </a:p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7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Partnereim</a:t>
            </a:r>
            <a:endParaRPr/>
          </a:p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7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Termékeim</a:t>
            </a:r>
            <a:endParaRPr/>
          </a:p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7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Céginformáció</a:t>
            </a:r>
            <a:endParaRPr/>
          </a:p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7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KKV minősítő</a:t>
            </a:r>
            <a:endParaRPr/>
          </a:p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7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Lehetőségeim</a:t>
            </a:r>
            <a:endParaRPr/>
          </a:p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7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Saját céginformáció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4" name="Google Shape;804;p15"/>
          <p:cNvCxnSpPr/>
          <p:nvPr/>
        </p:nvCxnSpPr>
        <p:spPr>
          <a:xfrm>
            <a:off x="1129270" y="2507066"/>
            <a:ext cx="2763078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5" name="Google Shape;805;p15"/>
          <p:cNvSpPr txBox="1"/>
          <p:nvPr/>
        </p:nvSpPr>
        <p:spPr>
          <a:xfrm>
            <a:off x="8625192" y="3980684"/>
            <a:ext cx="33752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hu-HU" sz="2400" b="1" i="0" u="none" strike="noStrike" cap="non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Kiegészítő funkciók</a:t>
            </a:r>
            <a:endParaRPr/>
          </a:p>
        </p:txBody>
      </p:sp>
      <p:sp>
        <p:nvSpPr>
          <p:cNvPr id="806" name="Google Shape;806;p15"/>
          <p:cNvSpPr txBox="1"/>
          <p:nvPr/>
        </p:nvSpPr>
        <p:spPr>
          <a:xfrm>
            <a:off x="8516071" y="4693146"/>
            <a:ext cx="2801700" cy="1349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950"/>
              <a:buFont typeface="Arial"/>
              <a:buChar char="•"/>
            </a:pPr>
            <a:r>
              <a:rPr lang="hu-HU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Google naptár</a:t>
            </a:r>
            <a:endParaRPr/>
          </a:p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950"/>
              <a:buFont typeface="Arial"/>
              <a:buChar char="•"/>
            </a:pPr>
            <a:r>
              <a:rPr lang="hu-HU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Időpontfoglaló</a:t>
            </a:r>
            <a:endParaRPr/>
          </a:p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950"/>
              <a:buFont typeface="Arial"/>
              <a:buChar char="•"/>
            </a:pPr>
            <a:r>
              <a:rPr lang="hu-HU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E-szerződés</a:t>
            </a:r>
            <a:endParaRPr/>
          </a:p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950"/>
              <a:buFont typeface="Arial"/>
              <a:buChar char="•"/>
            </a:pPr>
            <a:r>
              <a:rPr lang="hu-HU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HR modul</a:t>
            </a:r>
            <a:endParaRPr/>
          </a:p>
          <a:p>
            <a:pPr marL="387350" marR="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950"/>
              <a:buFont typeface="Arial"/>
              <a:buChar char="•"/>
            </a:pPr>
            <a:r>
              <a:rPr lang="hu-HU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Ügyfélkapcsolatok</a:t>
            </a:r>
            <a:endParaRPr/>
          </a:p>
        </p:txBody>
      </p:sp>
      <p:cxnSp>
        <p:nvCxnSpPr>
          <p:cNvPr id="807" name="Google Shape;807;p15"/>
          <p:cNvCxnSpPr/>
          <p:nvPr/>
        </p:nvCxnSpPr>
        <p:spPr>
          <a:xfrm>
            <a:off x="8693163" y="4590873"/>
            <a:ext cx="2763078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08" name="Google Shape;808;p15" descr="A képen szöveg, Betűtípus, Grafika, embléma látható&#10;&#10;Előfordulhat, hogy a mesterséges intelligencia által létrehozott tartalom helytelen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215" y="6165706"/>
            <a:ext cx="1256070" cy="3431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9" name="Google Shape;809;p15"/>
          <p:cNvGrpSpPr/>
          <p:nvPr/>
        </p:nvGrpSpPr>
        <p:grpSpPr>
          <a:xfrm>
            <a:off x="475642" y="1804544"/>
            <a:ext cx="585657" cy="646290"/>
            <a:chOff x="450543" y="1231671"/>
            <a:chExt cx="585657" cy="646290"/>
          </a:xfrm>
        </p:grpSpPr>
        <p:sp>
          <p:nvSpPr>
            <p:cNvPr id="810" name="Google Shape;810;p15"/>
            <p:cNvSpPr/>
            <p:nvPr/>
          </p:nvSpPr>
          <p:spPr>
            <a:xfrm>
              <a:off x="483215" y="1256377"/>
              <a:ext cx="552985" cy="5529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5"/>
            <p:cNvSpPr txBox="1"/>
            <p:nvPr/>
          </p:nvSpPr>
          <p:spPr>
            <a:xfrm>
              <a:off x="450543" y="1231671"/>
              <a:ext cx="58565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5C99"/>
                </a:buClr>
                <a:buSzPts val="1700"/>
                <a:buFont typeface="Century Gothic"/>
                <a:buNone/>
              </a:pPr>
              <a:r>
                <a:rPr lang="hu-HU" sz="3600" b="1" i="0" u="none" strike="noStrike" cap="none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rPr>
                <a:t>1</a:t>
              </a:r>
              <a:endPara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5"/>
          <p:cNvGrpSpPr/>
          <p:nvPr/>
        </p:nvGrpSpPr>
        <p:grpSpPr>
          <a:xfrm>
            <a:off x="8037547" y="3883847"/>
            <a:ext cx="585657" cy="646290"/>
            <a:chOff x="473063" y="1227167"/>
            <a:chExt cx="585657" cy="646290"/>
          </a:xfrm>
        </p:grpSpPr>
        <p:sp>
          <p:nvSpPr>
            <p:cNvPr id="813" name="Google Shape;813;p15"/>
            <p:cNvSpPr/>
            <p:nvPr/>
          </p:nvSpPr>
          <p:spPr>
            <a:xfrm>
              <a:off x="483215" y="1256377"/>
              <a:ext cx="552985" cy="5529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5"/>
            <p:cNvSpPr txBox="1"/>
            <p:nvPr/>
          </p:nvSpPr>
          <p:spPr>
            <a:xfrm>
              <a:off x="473063" y="1227167"/>
              <a:ext cx="58565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5C99"/>
                </a:buClr>
                <a:buSzPts val="1700"/>
                <a:buFont typeface="Century Gothic"/>
                <a:buNone/>
              </a:pPr>
              <a:r>
                <a:rPr lang="hu-HU" sz="3600" b="1" i="0" u="none" strike="noStrike" cap="none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rPr>
                <a:t>2</a:t>
              </a:r>
              <a:endPara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15" name="Google Shape;815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2559" y="1189031"/>
            <a:ext cx="1449976" cy="653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5CBBEB2-3C5A-1014-353B-E27006D8F593}"/>
              </a:ext>
            </a:extLst>
          </p:cNvPr>
          <p:cNvSpPr txBox="1"/>
          <p:nvPr/>
        </p:nvSpPr>
        <p:spPr>
          <a:xfrm>
            <a:off x="441703" y="1777908"/>
            <a:ext cx="1088755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2400" dirty="0">
                <a:solidFill>
                  <a:srgbClr val="14427D"/>
                </a:solidFill>
              </a:rPr>
              <a:t>A VOSZ agrártagozata </a:t>
            </a:r>
            <a:r>
              <a:rPr lang="hu-HU" sz="2400" b="1" dirty="0">
                <a:solidFill>
                  <a:srgbClr val="14427D"/>
                </a:solidFill>
              </a:rPr>
              <a:t>2021</a:t>
            </a:r>
            <a:r>
              <a:rPr lang="hu-HU" sz="2400" dirty="0">
                <a:solidFill>
                  <a:srgbClr val="14427D"/>
                </a:solidFill>
              </a:rPr>
              <a:t>-ben alakult újjá, mint a VOSZ 5. TAGOZATA</a:t>
            </a:r>
          </a:p>
          <a:p>
            <a:pPr algn="l"/>
            <a:endParaRPr lang="hu-HU" sz="2400" dirty="0">
              <a:solidFill>
                <a:srgbClr val="14427D"/>
              </a:solidFill>
            </a:endParaRP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Stratégiánk alapvetően a VOSZ által megfogalmazott pillérekre épül:</a:t>
            </a:r>
          </a:p>
          <a:p>
            <a:pPr algn="l"/>
            <a:r>
              <a:rPr lang="hu-HU" sz="2400" b="1" dirty="0">
                <a:solidFill>
                  <a:srgbClr val="14427D"/>
                </a:solidFill>
              </a:rPr>
              <a:t>Függetlenség, együttműködés, önkéntesség és szakmaiság</a:t>
            </a:r>
            <a:r>
              <a:rPr lang="hu-HU" sz="2400" dirty="0">
                <a:solidFill>
                  <a:srgbClr val="14427D"/>
                </a:solidFill>
              </a:rPr>
              <a:t>!</a:t>
            </a: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 </a:t>
            </a: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Célunk az aktív tagság létrehozása - akik önkéntes és szakmai alapon csatlakoznak - annak érdekében, hogy munkáltatói érdekeinket az adott ágazat speciális igényei mentén tudjunk érvényesíteni.</a:t>
            </a:r>
          </a:p>
          <a:p>
            <a:pPr algn="l"/>
            <a:endParaRPr lang="hu-HU" sz="2400" dirty="0">
              <a:solidFill>
                <a:srgbClr val="14427D"/>
              </a:solidFill>
            </a:endParaRPr>
          </a:p>
          <a:p>
            <a:pPr algn="l"/>
            <a:r>
              <a:rPr lang="hu-HU" dirty="0">
                <a:solidFill>
                  <a:srgbClr val="14427D"/>
                </a:solidFill>
              </a:rPr>
              <a:t> 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CAF08B6-BD5B-6C5F-FAA4-F91A53ADCA09}"/>
              </a:ext>
            </a:extLst>
          </p:cNvPr>
          <p:cNvSpPr txBox="1"/>
          <p:nvPr/>
        </p:nvSpPr>
        <p:spPr>
          <a:xfrm>
            <a:off x="4401305" y="728421"/>
            <a:ext cx="272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srgbClr val="14427D"/>
                </a:solidFill>
              </a:rPr>
              <a:t>VOSZ AGRÁR:</a:t>
            </a:r>
          </a:p>
        </p:txBody>
      </p:sp>
      <p:pic>
        <p:nvPicPr>
          <p:cNvPr id="5" name="0B4D440D-37C7-403D-B2BB-7A2121D22BE3" descr="VOSZ_AGRÁR_logo3 FB.jpg">
            <a:extLst>
              <a:ext uri="{FF2B5EF4-FFF2-40B4-BE49-F238E27FC236}">
                <a16:creationId xmlns:a16="http://schemas.microsoft.com/office/drawing/2014/main" id="{69F9BB04-D712-0807-9199-0F1A08773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311" y="4390605"/>
            <a:ext cx="1069899" cy="10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847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5CBBEB2-3C5A-1014-353B-E27006D8F593}"/>
              </a:ext>
            </a:extLst>
          </p:cNvPr>
          <p:cNvSpPr txBox="1"/>
          <p:nvPr/>
        </p:nvSpPr>
        <p:spPr>
          <a:xfrm>
            <a:off x="441703" y="1777908"/>
            <a:ext cx="1088755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2400" b="1" dirty="0">
                <a:solidFill>
                  <a:srgbClr val="14427D"/>
                </a:solidFill>
              </a:rPr>
              <a:t>Szekciók:</a:t>
            </a:r>
          </a:p>
          <a:p>
            <a:pPr algn="l"/>
            <a:endParaRPr lang="hu-HU" sz="2400" dirty="0">
              <a:solidFill>
                <a:srgbClr val="14427D"/>
              </a:solidFill>
            </a:endParaRP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Állattenyésztés</a:t>
            </a: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Kertészet</a:t>
            </a: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Szántóföldi növénytermesztés</a:t>
            </a:r>
          </a:p>
          <a:p>
            <a:pPr algn="l"/>
            <a:endParaRPr lang="hu-HU" sz="2400" dirty="0">
              <a:solidFill>
                <a:srgbClr val="14427D"/>
              </a:solidFill>
            </a:endParaRPr>
          </a:p>
          <a:p>
            <a:pPr algn="l"/>
            <a:r>
              <a:rPr lang="hu-HU" sz="2400" b="1" dirty="0">
                <a:solidFill>
                  <a:srgbClr val="14427D"/>
                </a:solidFill>
              </a:rPr>
              <a:t>Tervezett szekciók:</a:t>
            </a:r>
          </a:p>
          <a:p>
            <a:pPr algn="l"/>
            <a:endParaRPr lang="hu-HU" sz="2400" b="1" dirty="0">
              <a:solidFill>
                <a:srgbClr val="14427D"/>
              </a:solidFill>
            </a:endParaRP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Kistermelő</a:t>
            </a:r>
          </a:p>
          <a:p>
            <a:pPr algn="l"/>
            <a:r>
              <a:rPr lang="hu-HU" sz="2400" dirty="0">
                <a:solidFill>
                  <a:srgbClr val="14427D"/>
                </a:solidFill>
              </a:rPr>
              <a:t>Élelmiszeripari</a:t>
            </a:r>
          </a:p>
          <a:p>
            <a:pPr algn="l"/>
            <a:r>
              <a:rPr lang="hu-HU" dirty="0">
                <a:solidFill>
                  <a:srgbClr val="14427D"/>
                </a:solidFill>
              </a:rPr>
              <a:t> 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CAF08B6-BD5B-6C5F-FAA4-F91A53ADCA09}"/>
              </a:ext>
            </a:extLst>
          </p:cNvPr>
          <p:cNvSpPr txBox="1"/>
          <p:nvPr/>
        </p:nvSpPr>
        <p:spPr>
          <a:xfrm>
            <a:off x="4401305" y="728421"/>
            <a:ext cx="272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srgbClr val="14427D"/>
                </a:solidFill>
              </a:rPr>
              <a:t>VOSZ AGRÁR:</a:t>
            </a:r>
          </a:p>
        </p:txBody>
      </p:sp>
      <p:pic>
        <p:nvPicPr>
          <p:cNvPr id="5" name="0B4D440D-37C7-403D-B2BB-7A2121D22BE3" descr="VOSZ_AGRÁR_logo3 FB.jpg">
            <a:extLst>
              <a:ext uri="{FF2B5EF4-FFF2-40B4-BE49-F238E27FC236}">
                <a16:creationId xmlns:a16="http://schemas.microsoft.com/office/drawing/2014/main" id="{69F9BB04-D712-0807-9199-0F1A08773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311" y="4390605"/>
            <a:ext cx="1069899" cy="10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600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5CBBEB2-3C5A-1014-353B-E27006D8F593}"/>
              </a:ext>
            </a:extLst>
          </p:cNvPr>
          <p:cNvSpPr txBox="1"/>
          <p:nvPr/>
        </p:nvSpPr>
        <p:spPr>
          <a:xfrm>
            <a:off x="441703" y="1777908"/>
            <a:ext cx="108875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Önkéntesség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Szakmai alapon szerveződés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Odafigyelés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4427D"/>
                </a:solidFill>
              </a:rPr>
              <a:t>Bátorság, ami nem vakmerőség ;) 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CAF08B6-BD5B-6C5F-FAA4-F91A53ADCA09}"/>
              </a:ext>
            </a:extLst>
          </p:cNvPr>
          <p:cNvSpPr txBox="1"/>
          <p:nvPr/>
        </p:nvSpPr>
        <p:spPr>
          <a:xfrm>
            <a:off x="3100745" y="720672"/>
            <a:ext cx="5569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srgbClr val="14427D"/>
                </a:solidFill>
              </a:rPr>
              <a:t>Megkülönböztethetőségünk:</a:t>
            </a:r>
          </a:p>
        </p:txBody>
      </p:sp>
      <p:pic>
        <p:nvPicPr>
          <p:cNvPr id="2" name="0B4D440D-37C7-403D-B2BB-7A2121D22BE3" descr="VOSZ_AGRÁR_logo3 FB.jpg">
            <a:extLst>
              <a:ext uri="{FF2B5EF4-FFF2-40B4-BE49-F238E27FC236}">
                <a16:creationId xmlns:a16="http://schemas.microsoft.com/office/drawing/2014/main" id="{CEC4CBD3-0AF4-9C0F-DFF6-DA179B965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311" y="4390605"/>
            <a:ext cx="1069899" cy="10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9318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andards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-téma">
  <a:themeElements>
    <a:clrScheme name="Egyensúly">
      <a:dk1>
        <a:srgbClr val="292753"/>
      </a:dk1>
      <a:lt1>
        <a:srgbClr val="FFFFFF"/>
      </a:lt1>
      <a:dk2>
        <a:srgbClr val="44546A"/>
      </a:dk2>
      <a:lt2>
        <a:srgbClr val="E7E6E6"/>
      </a:lt2>
      <a:accent1>
        <a:srgbClr val="E20335"/>
      </a:accent1>
      <a:accent2>
        <a:srgbClr val="292753"/>
      </a:accent2>
      <a:accent3>
        <a:srgbClr val="169789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517</Words>
  <Application>Microsoft Office PowerPoint</Application>
  <PresentationFormat>Szélesvásznú</PresentationFormat>
  <Paragraphs>126</Paragraphs>
  <Slides>16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4</vt:i4>
      </vt:variant>
      <vt:variant>
        <vt:lpstr>Diacímek</vt:lpstr>
      </vt:variant>
      <vt:variant>
        <vt:i4>16</vt:i4>
      </vt:variant>
    </vt:vector>
  </HeadingPairs>
  <TitlesOfParts>
    <vt:vector size="30" baseType="lpstr">
      <vt:lpstr>Palatino Linotype</vt:lpstr>
      <vt:lpstr>Arial Black</vt:lpstr>
      <vt:lpstr>Questrial</vt:lpstr>
      <vt:lpstr>Arial</vt:lpstr>
      <vt:lpstr>Calibri</vt:lpstr>
      <vt:lpstr>Play</vt:lpstr>
      <vt:lpstr>Tahoma</vt:lpstr>
      <vt:lpstr>Century Gothic</vt:lpstr>
      <vt:lpstr>Bebas Neue</vt:lpstr>
      <vt:lpstr>Open Sans Light</vt:lpstr>
      <vt:lpstr>1_Office-téma</vt:lpstr>
      <vt:lpstr>2</vt:lpstr>
      <vt:lpstr>standards</vt:lpstr>
      <vt:lpstr>3_Office-téma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Samuel varga</dc:creator>
  <cp:lastModifiedBy>Zoltán Mátrai</cp:lastModifiedBy>
  <cp:revision>12</cp:revision>
  <dcterms:created xsi:type="dcterms:W3CDTF">2026-02-20T06:10:07Z</dcterms:created>
  <dcterms:modified xsi:type="dcterms:W3CDTF">2026-03-12T06:08:37Z</dcterms:modified>
</cp:coreProperties>
</file>